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2"/>
  </p:notesMasterIdLst>
  <p:sldIdLst>
    <p:sldId id="263" r:id="rId2"/>
    <p:sldId id="270" r:id="rId3"/>
    <p:sldId id="265" r:id="rId4"/>
    <p:sldId id="268" r:id="rId5"/>
    <p:sldId id="269" r:id="rId6"/>
    <p:sldId id="262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9959" autoAdjust="0"/>
  </p:normalViewPr>
  <p:slideViewPr>
    <p:cSldViewPr snapToGrid="0">
      <p:cViewPr varScale="1">
        <p:scale>
          <a:sx n="52" d="100"/>
          <a:sy n="52" d="100"/>
        </p:scale>
        <p:origin x="7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20:57:01.23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20:57:01.99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20:57:02.93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0,'7'0,"2"0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20:57:03.6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1,'0'6,"0"4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7T20:57:04.18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17 0,'-7'7,"-2"2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636C8-2C8C-4249-A768-047F1666E79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B376C-0C69-440C-AF38-3A7FFC899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1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Suez Canal- 1875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Britain purchased a controlling interest from the ruler of Egypt who was bankrupted and unable to repay loans that he had contracted for the canal and modernization of the country.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Britain established a protectorate over Egypt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B376C-0C69-440C-AF38-3A7FFC899D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2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6676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0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5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625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6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8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3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5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8EF147D-AF12-4694-9185-86CED64B1A0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1E17E8D-AD2A-4C29-BA39-4BE09ABBE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4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customXml" Target="../ink/ink3.xml"/><Relationship Id="rId11" Type="http://schemas.openxmlformats.org/officeDocument/2006/relationships/image" Target="../media/image9.png"/><Relationship Id="rId5" Type="http://schemas.openxmlformats.org/officeDocument/2006/relationships/customXml" Target="../ink/ink2.xml"/><Relationship Id="rId10" Type="http://schemas.openxmlformats.org/officeDocument/2006/relationships/customXml" Target="../ink/ink5.xml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145F8-CA9E-4E14-A526-76E4D52B6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Scramble for Africa and the Berlin Conference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6F7F5-44FC-402D-AE82-9F3AA5BF4C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7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F8F7-7710-4475-99F6-A6A82563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Italian Colonies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D8CAF-3CF3-4E4E-9AE3-20E36355D9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Italy did have some colonies but also some failures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Tried to conquer Tunis but the French beat them to it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Tried to conquer Ethiopia but the native defeated it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olonies">
            <a:extLst>
              <a:ext uri="{FF2B5EF4-FFF2-40B4-BE49-F238E27FC236}">
                <a16:creationId xmlns:a16="http://schemas.microsoft.com/office/drawing/2014/main" id="{BFEBA57A-2DCD-4D3D-99E8-FEDEC1622F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5530"/>
            <a:ext cx="6096000" cy="668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7C1FCA-4703-4C75-843C-8E4C8002AECC}"/>
              </a:ext>
            </a:extLst>
          </p:cNvPr>
          <p:cNvSpPr txBox="1"/>
          <p:nvPr/>
        </p:nvSpPr>
        <p:spPr>
          <a:xfrm>
            <a:off x="8657303" y="899652"/>
            <a:ext cx="680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Libya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B93847-0A90-4643-A9ED-0BE4A5C228FC}"/>
              </a:ext>
            </a:extLst>
          </p:cNvPr>
          <p:cNvSpPr txBox="1"/>
          <p:nvPr/>
        </p:nvSpPr>
        <p:spPr>
          <a:xfrm>
            <a:off x="10923585" y="1980096"/>
            <a:ext cx="823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Eritrea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B27863-1993-4299-B43C-312AF12AA44B}"/>
              </a:ext>
            </a:extLst>
          </p:cNvPr>
          <p:cNvSpPr txBox="1"/>
          <p:nvPr/>
        </p:nvSpPr>
        <p:spPr>
          <a:xfrm>
            <a:off x="11055221" y="3367223"/>
            <a:ext cx="1015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Italian </a:t>
            </a:r>
          </a:p>
          <a:p>
            <a:r>
              <a:rPr lang="en-US" sz="1400" b="1" dirty="0"/>
              <a:t>Somaliland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2D713-AD46-46F1-875E-C268E26A3643}"/>
              </a:ext>
            </a:extLst>
          </p:cNvPr>
          <p:cNvSpPr txBox="1"/>
          <p:nvPr/>
        </p:nvSpPr>
        <p:spPr>
          <a:xfrm>
            <a:off x="10589544" y="2638202"/>
            <a:ext cx="1491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 Ethiopia</a:t>
            </a:r>
            <a:endParaRPr lang="en-US" sz="1600" b="1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36BB00-193D-4E64-879F-A8A9470A1C5A}"/>
              </a:ext>
            </a:extLst>
          </p:cNvPr>
          <p:cNvSpPr txBox="1"/>
          <p:nvPr/>
        </p:nvSpPr>
        <p:spPr>
          <a:xfrm>
            <a:off x="8322852" y="293282"/>
            <a:ext cx="68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Tunis</a:t>
            </a:r>
          </a:p>
        </p:txBody>
      </p:sp>
    </p:spTree>
    <p:extLst>
      <p:ext uri="{BB962C8B-B14F-4D97-AF65-F5344CB8AC3E}">
        <p14:creationId xmlns:p14="http://schemas.microsoft.com/office/powerpoint/2010/main" val="392941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89A6-6746-499B-AFF3-7F27CD206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Scramble for Africa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296A-1446-4F57-8CA5-6A2BB5C48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process of invasion, occupation, colonization and annexation of African territory by European powers during the age of New Imperialism</a:t>
            </a:r>
          </a:p>
        </p:txBody>
      </p:sp>
    </p:spTree>
    <p:extLst>
      <p:ext uri="{BB962C8B-B14F-4D97-AF65-F5344CB8AC3E}">
        <p14:creationId xmlns:p14="http://schemas.microsoft.com/office/powerpoint/2010/main" val="370605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CC58-6243-458E-8341-3A9BA1BC0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125" y="0"/>
            <a:ext cx="9380544" cy="1325562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Europeans Land Claims in Africa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Berlin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7AC5A-23E3-41FF-B5B6-1679266D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125" y="1325562"/>
            <a:ext cx="8283264" cy="50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Portuguese was the first to establish trading posts on the African Continent during the 15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Liberia was created by the United States for freed slaves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and the Suez Canal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Leopold II of Belgium in 1874 sent convoys to colonize and civilize Central  Africa (Congo)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France and Portugal discovered Leopold plans and laid claims to lands in Africa</a:t>
            </a:r>
          </a:p>
        </p:txBody>
      </p:sp>
    </p:spTree>
    <p:extLst>
      <p:ext uri="{BB962C8B-B14F-4D97-AF65-F5344CB8AC3E}">
        <p14:creationId xmlns:p14="http://schemas.microsoft.com/office/powerpoint/2010/main" val="152415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FDFDB-D76D-4387-9BDA-8F156053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Berlin Conference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4E5CE-F39A-4A0F-8445-B134B3078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race for colonies in Africa, brought conflict among European countries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way to settle that conflict: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European nations and the United States met to decide all questions connected with the Congo River basin in Central Africa and territorial claims in Africa.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African Leaders were in attendance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0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F40F1-CA2F-4AF0-BBFE-487C04E0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Outcome of the Berlin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3145F-A388-4809-826C-AAD683F27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Declared the Congo River basin to be neutral which guaranteed freedom for trade and shipping for all states in the basin;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Rejected Portugal claim to the Congo River estuary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Forbid slave trading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a framework for negotiating future European claims in Africa. 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notify other nations of its claim and be able to show control of the area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Founding of the independent Congo Free State (King Leopold's private property)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757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4BD37-B6D3-48BE-B1E4-FF00A7D57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1229" y="1432922"/>
            <a:ext cx="204770" cy="3585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4CB69-7B0C-4AB8-8351-63DD2CC86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542999" y="4422711"/>
            <a:ext cx="100397" cy="7931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Map Monday, Africa without European Imperialism">
            <a:extLst>
              <a:ext uri="{FF2B5EF4-FFF2-40B4-BE49-F238E27FC236}">
                <a16:creationId xmlns:a16="http://schemas.microsoft.com/office/drawing/2014/main" id="{BC669A16-966E-4EC9-9048-CB65C604D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834" y="0"/>
            <a:ext cx="7212331" cy="744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647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7B67-E927-40CC-9CDC-9BE40D40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865" y="365760"/>
            <a:ext cx="9715647" cy="13255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Colonies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3E788-B67F-4EDF-A4AB-E97A81F77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8865" y="1789325"/>
            <a:ext cx="4896465" cy="498685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Britain had managed to get some of the most valuable land in Africa. </a:t>
            </a:r>
          </a:p>
          <a:p>
            <a:pPr lvl="1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Africa and Rhodesia have Diamonds, and Gold</a:t>
            </a:r>
          </a:p>
          <a:p>
            <a:pPr lvl="1">
              <a:spcBef>
                <a:spcPct val="50000"/>
              </a:spcBef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Egypt-Suez Canal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provided a much quicker and safer route to India – the “Jewel in the Crown” of the British Empire.</a:t>
            </a:r>
          </a:p>
          <a:p>
            <a:endParaRPr lang="en-US" sz="2400" dirty="0"/>
          </a:p>
        </p:txBody>
      </p:sp>
      <p:pic>
        <p:nvPicPr>
          <p:cNvPr id="5" name="Picture 2" descr="colonies">
            <a:extLst>
              <a:ext uri="{FF2B5EF4-FFF2-40B4-BE49-F238E27FC236}">
                <a16:creationId xmlns:a16="http://schemas.microsoft.com/office/drawing/2014/main" id="{536C3C69-9BDA-4582-956D-6F08083898A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26540"/>
            <a:ext cx="6120464" cy="688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BC5EE9-92F2-4CFC-A455-ABA6355E54E4}"/>
              </a:ext>
            </a:extLst>
          </p:cNvPr>
          <p:cNvSpPr txBox="1"/>
          <p:nvPr/>
        </p:nvSpPr>
        <p:spPr>
          <a:xfrm>
            <a:off x="9348018" y="1321356"/>
            <a:ext cx="8146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Egypt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25D7E7-6888-42D5-9459-E9D84A71ED90}"/>
              </a:ext>
            </a:extLst>
          </p:cNvPr>
          <p:cNvSpPr txBox="1"/>
          <p:nvPr/>
        </p:nvSpPr>
        <p:spPr>
          <a:xfrm>
            <a:off x="9469674" y="2462253"/>
            <a:ext cx="8643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Sudan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0AB781-7616-4E9B-A312-51A751155CC1}"/>
              </a:ext>
            </a:extLst>
          </p:cNvPr>
          <p:cNvSpPr txBox="1"/>
          <p:nvPr/>
        </p:nvSpPr>
        <p:spPr>
          <a:xfrm>
            <a:off x="7733681" y="2631530"/>
            <a:ext cx="9813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Nigeria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EEEECB-0C51-4C76-A7B5-EC9B8A374732}"/>
              </a:ext>
            </a:extLst>
          </p:cNvPr>
          <p:cNvSpPr txBox="1"/>
          <p:nvPr/>
        </p:nvSpPr>
        <p:spPr>
          <a:xfrm>
            <a:off x="10758232" y="3184157"/>
            <a:ext cx="1191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British East Africa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CECCC-8134-4BFE-8D9B-42ACC4543DBC}"/>
              </a:ext>
            </a:extLst>
          </p:cNvPr>
          <p:cNvSpPr txBox="1"/>
          <p:nvPr/>
        </p:nvSpPr>
        <p:spPr>
          <a:xfrm>
            <a:off x="8704079" y="6338987"/>
            <a:ext cx="1531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South Africa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644CD0-F615-4272-B015-A21F6C5654B0}"/>
              </a:ext>
            </a:extLst>
          </p:cNvPr>
          <p:cNvSpPr txBox="1"/>
          <p:nvPr/>
        </p:nvSpPr>
        <p:spPr>
          <a:xfrm>
            <a:off x="9528916" y="4798985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Rhodesia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4F87EB-D497-4562-94D9-0C74E3330677}"/>
              </a:ext>
            </a:extLst>
          </p:cNvPr>
          <p:cNvSpPr txBox="1"/>
          <p:nvPr/>
        </p:nvSpPr>
        <p:spPr>
          <a:xfrm>
            <a:off x="10954512" y="1730787"/>
            <a:ext cx="57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Red Sea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B9D4F7-77A7-4087-B07B-40AE3FC76FC8}"/>
              </a:ext>
            </a:extLst>
          </p:cNvPr>
          <p:cNvSpPr txBox="1"/>
          <p:nvPr/>
        </p:nvSpPr>
        <p:spPr>
          <a:xfrm>
            <a:off x="8470732" y="326295"/>
            <a:ext cx="1997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Mediterranean Sea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9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43745-90B1-47C9-B422-93AA43A7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 Colonies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75E1C-01BA-46DE-B011-66F4BCA625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French built up a large empire in North West Africa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had caused problems in the colonies of Morocco and Tunis.</a:t>
            </a:r>
          </a:p>
          <a:p>
            <a:endParaRPr lang="en-US" sz="2800" dirty="0"/>
          </a:p>
        </p:txBody>
      </p:sp>
      <p:pic>
        <p:nvPicPr>
          <p:cNvPr id="5" name="Picture 2" descr="colonies">
            <a:extLst>
              <a:ext uri="{FF2B5EF4-FFF2-40B4-BE49-F238E27FC236}">
                <a16:creationId xmlns:a16="http://schemas.microsoft.com/office/drawing/2014/main" id="{A6E06723-97F1-4AD1-B634-02E38610367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4060"/>
            <a:ext cx="6096000" cy="668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463342-4650-4AD5-A282-16EE37572574}"/>
              </a:ext>
            </a:extLst>
          </p:cNvPr>
          <p:cNvSpPr txBox="1"/>
          <p:nvPr/>
        </p:nvSpPr>
        <p:spPr>
          <a:xfrm flipH="1">
            <a:off x="6520261" y="2050026"/>
            <a:ext cx="281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French West Africa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A70B88-B46A-4A63-A3A1-F47C2FB395B7}"/>
              </a:ext>
            </a:extLst>
          </p:cNvPr>
          <p:cNvSpPr txBox="1"/>
          <p:nvPr/>
        </p:nvSpPr>
        <p:spPr>
          <a:xfrm>
            <a:off x="6568485" y="661708"/>
            <a:ext cx="1027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French</a:t>
            </a:r>
          </a:p>
          <a:p>
            <a:r>
              <a:rPr lang="en-US" b="1" dirty="0"/>
              <a:t>Morocco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55A582-9BAB-47EC-9034-400B80419AA8}"/>
              </a:ext>
            </a:extLst>
          </p:cNvPr>
          <p:cNvSpPr txBox="1"/>
          <p:nvPr/>
        </p:nvSpPr>
        <p:spPr>
          <a:xfrm>
            <a:off x="7671761" y="1144878"/>
            <a:ext cx="85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Algeria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B8AB7-5C76-414E-982A-69B99C341A73}"/>
              </a:ext>
            </a:extLst>
          </p:cNvPr>
          <p:cNvSpPr txBox="1"/>
          <p:nvPr/>
        </p:nvSpPr>
        <p:spPr>
          <a:xfrm>
            <a:off x="6096000" y="3921411"/>
            <a:ext cx="247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French Equatorial Africa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C49D6A-92B9-44EA-8133-3B45310B157F}"/>
              </a:ext>
            </a:extLst>
          </p:cNvPr>
          <p:cNvSpPr txBox="1"/>
          <p:nvPr/>
        </p:nvSpPr>
        <p:spPr>
          <a:xfrm>
            <a:off x="10929885" y="5819768"/>
            <a:ext cx="133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Madagascar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F7D71C-9453-45C6-89D7-B93A96C0001B}"/>
              </a:ext>
            </a:extLst>
          </p:cNvPr>
          <p:cNvSpPr txBox="1"/>
          <p:nvPr/>
        </p:nvSpPr>
        <p:spPr>
          <a:xfrm>
            <a:off x="8524284" y="475458"/>
            <a:ext cx="680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Tunis</a:t>
            </a:r>
          </a:p>
        </p:txBody>
      </p:sp>
    </p:spTree>
    <p:extLst>
      <p:ext uri="{BB962C8B-B14F-4D97-AF65-F5344CB8AC3E}">
        <p14:creationId xmlns:p14="http://schemas.microsoft.com/office/powerpoint/2010/main" val="213295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ECEA-2E79-48FF-B4CC-587798D33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 Colonies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032D3-75DD-47D8-97CE-E33760BEBC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Germany entered the Scramble for Africa very late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Italian colonial interests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why, their land did not have much value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this, Kaiser William II was determined that Germany should have a major empire.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olonies">
            <a:extLst>
              <a:ext uri="{FF2B5EF4-FFF2-40B4-BE49-F238E27FC236}">
                <a16:creationId xmlns:a16="http://schemas.microsoft.com/office/drawing/2014/main" id="{32D57890-864D-4B67-ADE6-1843C39B1C0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4061"/>
            <a:ext cx="6096000" cy="668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E6DD08-BBC9-4393-8AB4-C8BF73F135A2}"/>
              </a:ext>
            </a:extLst>
          </p:cNvPr>
          <p:cNvSpPr txBox="1"/>
          <p:nvPr/>
        </p:nvSpPr>
        <p:spPr>
          <a:xfrm>
            <a:off x="8288592" y="3146698"/>
            <a:ext cx="11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Cameroon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3CD509-5962-439F-8E87-4638B3A41643}"/>
              </a:ext>
            </a:extLst>
          </p:cNvPr>
          <p:cNvSpPr txBox="1"/>
          <p:nvPr/>
        </p:nvSpPr>
        <p:spPr>
          <a:xfrm>
            <a:off x="8293593" y="5365634"/>
            <a:ext cx="1167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German</a:t>
            </a:r>
          </a:p>
          <a:p>
            <a:r>
              <a:rPr lang="en-US" b="1" dirty="0"/>
              <a:t> SW Africa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7D9241-2C93-4576-80DD-5AEB812A085C}"/>
              </a:ext>
            </a:extLst>
          </p:cNvPr>
          <p:cNvSpPr txBox="1"/>
          <p:nvPr/>
        </p:nvSpPr>
        <p:spPr>
          <a:xfrm flipH="1">
            <a:off x="10576560" y="3816882"/>
            <a:ext cx="131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German East Africa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5B58F6-24B3-4FC1-9D2E-2D8E55C2A008}"/>
                  </a:ext>
                </a:extLst>
              </p14:cNvPr>
              <p14:cNvContentPartPr/>
              <p14:nvPr/>
            </p14:nvContentPartPr>
            <p14:xfrm>
              <a:off x="7595268" y="2890196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5B58F6-24B3-4FC1-9D2E-2D8E55C2A0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1268" y="278219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1CFED6F7-D3AA-4433-952F-D3AD6CBDE4A1}"/>
                  </a:ext>
                </a:extLst>
              </p14:cNvPr>
              <p14:cNvContentPartPr/>
              <p14:nvPr/>
            </p14:nvContentPartPr>
            <p14:xfrm>
              <a:off x="7639908" y="3081716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1CFED6F7-D3AA-4433-952F-D3AD6CBDE4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5908" y="297371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6EFE1EC-6D72-4230-96F4-56B0F8AAA6C1}"/>
                  </a:ext>
                </a:extLst>
              </p14:cNvPr>
              <p14:cNvContentPartPr/>
              <p14:nvPr/>
            </p14:nvContentPartPr>
            <p14:xfrm>
              <a:off x="7580508" y="3126356"/>
              <a:ext cx="612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6EFE1EC-6D72-4230-96F4-56B0F8AAA6C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26868" y="3018356"/>
                <a:ext cx="1137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A4EF256-FF15-4E3E-BF56-1BC7C68ED8C3}"/>
                  </a:ext>
                </a:extLst>
              </p14:cNvPr>
              <p14:cNvContentPartPr/>
              <p14:nvPr/>
            </p14:nvContentPartPr>
            <p14:xfrm>
              <a:off x="7654308" y="2949236"/>
              <a:ext cx="360" cy="61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A4EF256-FF15-4E3E-BF56-1BC7C68ED8C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00668" y="2841596"/>
                <a:ext cx="10800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E07A98F-9451-434A-ADE1-B27AA3D1A171}"/>
                  </a:ext>
                </a:extLst>
              </p14:cNvPr>
              <p14:cNvContentPartPr/>
              <p14:nvPr/>
            </p14:nvContentPartPr>
            <p14:xfrm>
              <a:off x="7648548" y="3008636"/>
              <a:ext cx="6120" cy="61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E07A98F-9451-434A-ADE1-B27AA3D1A17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94908" y="2900636"/>
                <a:ext cx="113760" cy="22176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CAB78459-BA1E-4A0D-B09B-A1C6C1FD2FD3}"/>
              </a:ext>
            </a:extLst>
          </p:cNvPr>
          <p:cNvSpPr txBox="1"/>
          <p:nvPr/>
        </p:nvSpPr>
        <p:spPr>
          <a:xfrm>
            <a:off x="6872597" y="2391127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Togoland</a:t>
            </a:r>
          </a:p>
        </p:txBody>
      </p:sp>
    </p:spTree>
    <p:extLst>
      <p:ext uri="{BB962C8B-B14F-4D97-AF65-F5344CB8AC3E}">
        <p14:creationId xmlns:p14="http://schemas.microsoft.com/office/powerpoint/2010/main" val="332988608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796</TotalTime>
  <Words>415</Words>
  <Application>Microsoft Office PowerPoint</Application>
  <PresentationFormat>Widescreen</PresentationFormat>
  <Paragraphs>70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Times New Roman</vt:lpstr>
      <vt:lpstr>Wingdings 2</vt:lpstr>
      <vt:lpstr>View</vt:lpstr>
      <vt:lpstr> The Scramble for Africa and the Berlin Conference </vt:lpstr>
      <vt:lpstr>Scramble for Africa</vt:lpstr>
      <vt:lpstr>Europeans Land Claims in Africa  before the Berlin Conference</vt:lpstr>
      <vt:lpstr>Berlin Conference </vt:lpstr>
      <vt:lpstr>Outcome of the Berlin Conference</vt:lpstr>
      <vt:lpstr>PowerPoint Presentation</vt:lpstr>
      <vt:lpstr>British Colonies</vt:lpstr>
      <vt:lpstr>French Colonies </vt:lpstr>
      <vt:lpstr>German Colonies </vt:lpstr>
      <vt:lpstr>Italian Colonies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Empire</dc:title>
  <dc:creator>Keith Chillem</dc:creator>
  <cp:lastModifiedBy>Keith Chillem</cp:lastModifiedBy>
  <cp:revision>158</cp:revision>
  <dcterms:created xsi:type="dcterms:W3CDTF">2020-04-22T02:40:25Z</dcterms:created>
  <dcterms:modified xsi:type="dcterms:W3CDTF">2020-05-04T01:01:27Z</dcterms:modified>
</cp:coreProperties>
</file>