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9" r:id="rId2"/>
    <p:sldId id="358" r:id="rId3"/>
    <p:sldId id="359" r:id="rId4"/>
    <p:sldId id="351" r:id="rId5"/>
    <p:sldId id="333" r:id="rId6"/>
    <p:sldId id="346" r:id="rId7"/>
    <p:sldId id="347" r:id="rId8"/>
    <p:sldId id="341" r:id="rId9"/>
    <p:sldId id="348" r:id="rId10"/>
    <p:sldId id="350" r:id="rId11"/>
    <p:sldId id="342" r:id="rId12"/>
    <p:sldId id="353" r:id="rId13"/>
    <p:sldId id="354" r:id="rId14"/>
    <p:sldId id="355" r:id="rId15"/>
    <p:sldId id="343" r:id="rId16"/>
    <p:sldId id="344" r:id="rId17"/>
    <p:sldId id="356" r:id="rId18"/>
    <p:sldId id="357" r:id="rId19"/>
    <p:sldId id="34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A6C3D-3EAB-4EC3-A1E6-F7915AF966C4}"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35B15-C39A-48D1-878A-8F2B03C64506}" type="slidenum">
              <a:rPr lang="en-US" smtClean="0"/>
              <a:t>‹#›</a:t>
            </a:fld>
            <a:endParaRPr lang="en-US"/>
          </a:p>
        </p:txBody>
      </p:sp>
    </p:spTree>
    <p:extLst>
      <p:ext uri="{BB962C8B-B14F-4D97-AF65-F5344CB8AC3E}">
        <p14:creationId xmlns:p14="http://schemas.microsoft.com/office/powerpoint/2010/main" val="164111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398434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53939-C654-4C72-999E-664256B5E3B4}"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403367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611457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5388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287274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146102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2036626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320276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386150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261523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398369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B53939-C654-4C72-999E-664256B5E3B4}"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326824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B53939-C654-4C72-999E-664256B5E3B4}"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151936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22005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409560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FB53939-C654-4C72-999E-664256B5E3B4}" type="datetimeFigureOut">
              <a:rPr lang="en-US" smtClean="0"/>
              <a:t>1/28/2020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145811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53939-C654-4C72-999E-664256B5E3B4}"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BA7C9-B382-4EB6-8923-3FE475F26CE2}" type="slidenum">
              <a:rPr lang="en-US" smtClean="0"/>
              <a:t>‹#›</a:t>
            </a:fld>
            <a:endParaRPr lang="en-US"/>
          </a:p>
        </p:txBody>
      </p:sp>
    </p:spTree>
    <p:extLst>
      <p:ext uri="{BB962C8B-B14F-4D97-AF65-F5344CB8AC3E}">
        <p14:creationId xmlns:p14="http://schemas.microsoft.com/office/powerpoint/2010/main" val="155790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FB53939-C654-4C72-999E-664256B5E3B4}" type="datetimeFigureOut">
              <a:rPr lang="en-US" smtClean="0"/>
              <a:t>1/28/2020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81BA7C9-B382-4EB6-8923-3FE475F26CE2}" type="slidenum">
              <a:rPr lang="en-US" smtClean="0"/>
              <a:t>‹#›</a:t>
            </a:fld>
            <a:endParaRPr lang="en-US"/>
          </a:p>
        </p:txBody>
      </p:sp>
    </p:spTree>
    <p:extLst>
      <p:ext uri="{BB962C8B-B14F-4D97-AF65-F5344CB8AC3E}">
        <p14:creationId xmlns:p14="http://schemas.microsoft.com/office/powerpoint/2010/main" val="493840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a:t>
            </a:r>
            <a:r>
              <a:rPr lang="en-US" dirty="0" smtClean="0"/>
              <a:t>1/28</a:t>
            </a:r>
            <a:endParaRPr lang="en-US" dirty="0"/>
          </a:p>
        </p:txBody>
      </p:sp>
      <p:sp>
        <p:nvSpPr>
          <p:cNvPr id="3" name="Content Placeholder 2"/>
          <p:cNvSpPr>
            <a:spLocks noGrp="1"/>
          </p:cNvSpPr>
          <p:nvPr>
            <p:ph idx="1"/>
          </p:nvPr>
        </p:nvSpPr>
        <p:spPr>
          <a:xfrm>
            <a:off x="1103311" y="2052919"/>
            <a:ext cx="8947523" cy="4157050"/>
          </a:xfrm>
        </p:spPr>
        <p:txBody>
          <a:bodyPr>
            <a:normAutofit/>
          </a:bodyPr>
          <a:lstStyle/>
          <a:p>
            <a:r>
              <a:rPr lang="en-US" sz="2400" dirty="0" smtClean="0"/>
              <a:t>Start a New Unit Title and Warmup page</a:t>
            </a:r>
          </a:p>
          <a:p>
            <a:endParaRPr lang="en-US" sz="2400" dirty="0"/>
          </a:p>
          <a:p>
            <a:pPr marL="0" indent="0" algn="ctr">
              <a:buNone/>
            </a:pPr>
            <a:r>
              <a:rPr lang="en-US" sz="2400" dirty="0" smtClean="0"/>
              <a:t>Unit 6:</a:t>
            </a:r>
          </a:p>
          <a:p>
            <a:pPr marL="0" indent="0" algn="ctr">
              <a:buNone/>
            </a:pPr>
            <a:r>
              <a:rPr lang="en-US" sz="2400" dirty="0" smtClean="0"/>
              <a:t>The Atlantic Revolutions</a:t>
            </a:r>
          </a:p>
          <a:p>
            <a:endParaRPr lang="en-US" sz="2400" dirty="0"/>
          </a:p>
          <a:p>
            <a:pPr marL="0" indent="0">
              <a:buNone/>
            </a:pPr>
            <a:r>
              <a:rPr lang="en-US" sz="2400" dirty="0" smtClean="0"/>
              <a:t>Warmup:</a:t>
            </a:r>
          </a:p>
          <a:p>
            <a:r>
              <a:rPr lang="en-US" sz="2400" dirty="0" smtClean="0"/>
              <a:t>What is the difference between </a:t>
            </a:r>
            <a:r>
              <a:rPr lang="en-US" sz="2400" b="1" dirty="0" smtClean="0"/>
              <a:t>de jure </a:t>
            </a:r>
            <a:r>
              <a:rPr lang="en-US" sz="2400" dirty="0" smtClean="0"/>
              <a:t>and </a:t>
            </a:r>
            <a:r>
              <a:rPr lang="en-US" sz="2400" b="1" dirty="0" smtClean="0"/>
              <a:t>de facto</a:t>
            </a:r>
            <a:r>
              <a:rPr lang="en-US" sz="2400" dirty="0" smtClean="0"/>
              <a:t>?</a:t>
            </a:r>
          </a:p>
          <a:p>
            <a:r>
              <a:rPr lang="en-US" sz="2400" dirty="0" smtClean="0"/>
              <a:t>Google it if yo</a:t>
            </a:r>
            <a:r>
              <a:rPr lang="en-US" sz="2400" dirty="0" smtClean="0"/>
              <a:t>u need to</a:t>
            </a:r>
            <a:endParaRPr lang="en-US" sz="2400" dirty="0"/>
          </a:p>
        </p:txBody>
      </p:sp>
    </p:spTree>
    <p:extLst>
      <p:ext uri="{BB962C8B-B14F-4D97-AF65-F5344CB8AC3E}">
        <p14:creationId xmlns:p14="http://schemas.microsoft.com/office/powerpoint/2010/main" val="329810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a:t>
            </a:r>
            <a:r>
              <a:rPr lang="en-US" dirty="0" smtClean="0"/>
              <a:t>: Political Systems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r>
              <a:rPr lang="en-US" sz="2800" dirty="0" smtClean="0"/>
              <a:t>You are going to read about the 5 political systems.</a:t>
            </a:r>
          </a:p>
          <a:p>
            <a:endParaRPr lang="en-US" sz="2800" dirty="0"/>
          </a:p>
          <a:p>
            <a:r>
              <a:rPr lang="en-US" sz="2800" dirty="0" smtClean="0"/>
              <a:t>There are many, many more political systems but pretty much any government would fit under one of these five labels.</a:t>
            </a:r>
            <a:endParaRPr lang="en-US" sz="2400" dirty="0"/>
          </a:p>
        </p:txBody>
      </p:sp>
    </p:spTree>
    <p:extLst>
      <p:ext uri="{BB962C8B-B14F-4D97-AF65-F5344CB8AC3E}">
        <p14:creationId xmlns:p14="http://schemas.microsoft.com/office/powerpoint/2010/main" val="16065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Systems</a:t>
            </a:r>
            <a:endParaRPr lang="en-US" dirty="0"/>
          </a:p>
        </p:txBody>
      </p:sp>
      <p:sp>
        <p:nvSpPr>
          <p:cNvPr id="3" name="Content Placeholder 2"/>
          <p:cNvSpPr>
            <a:spLocks noGrp="1"/>
          </p:cNvSpPr>
          <p:nvPr>
            <p:ph idx="1"/>
          </p:nvPr>
        </p:nvSpPr>
        <p:spPr>
          <a:xfrm>
            <a:off x="1103312" y="2052919"/>
            <a:ext cx="8947522" cy="4157050"/>
          </a:xfrm>
        </p:spPr>
        <p:txBody>
          <a:bodyPr>
            <a:normAutofit lnSpcReduction="10000"/>
          </a:bodyPr>
          <a:lstStyle/>
          <a:p>
            <a:r>
              <a:rPr lang="en-US" sz="2800" b="1" dirty="0" smtClean="0"/>
              <a:t>Autocracy</a:t>
            </a:r>
            <a:r>
              <a:rPr lang="en-US" sz="2800" dirty="0" smtClean="0"/>
              <a:t>: almost all power rests in one person.</a:t>
            </a:r>
          </a:p>
          <a:p>
            <a:r>
              <a:rPr lang="en-US" sz="2800" b="1" dirty="0" smtClean="0"/>
              <a:t>Oligarchy</a:t>
            </a:r>
            <a:r>
              <a:rPr lang="en-US" sz="2800" dirty="0" smtClean="0"/>
              <a:t>: a small group of people make all the decisions. Not chosen by the people</a:t>
            </a:r>
          </a:p>
          <a:p>
            <a:r>
              <a:rPr lang="en-US" sz="2800" b="1" dirty="0" smtClean="0"/>
              <a:t>Representative Democracy</a:t>
            </a:r>
            <a:r>
              <a:rPr lang="en-US" sz="2800" dirty="0" smtClean="0"/>
              <a:t>: people vote on leaders, who then make decisions.</a:t>
            </a:r>
          </a:p>
          <a:p>
            <a:r>
              <a:rPr lang="en-US" sz="2800" b="1" dirty="0" smtClean="0"/>
              <a:t>Direct Democracy</a:t>
            </a:r>
            <a:r>
              <a:rPr lang="en-US" sz="2800" dirty="0" smtClean="0"/>
              <a:t>: people vote on all or most government decisions.</a:t>
            </a:r>
          </a:p>
          <a:p>
            <a:r>
              <a:rPr lang="en-US" sz="2800" b="1" dirty="0" smtClean="0"/>
              <a:t>Anarchy</a:t>
            </a:r>
            <a:r>
              <a:rPr lang="en-US" sz="2800" dirty="0" smtClean="0"/>
              <a:t>: the government does not have the right/power to force people into anything.</a:t>
            </a:r>
            <a:endParaRPr lang="en-US" sz="2400" dirty="0"/>
          </a:p>
        </p:txBody>
      </p:sp>
    </p:spTree>
    <p:extLst>
      <p:ext uri="{BB962C8B-B14F-4D97-AF65-F5344CB8AC3E}">
        <p14:creationId xmlns:p14="http://schemas.microsoft.com/office/powerpoint/2010/main" val="297378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system is this?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r>
              <a:rPr lang="en-US" sz="2800" b="1" dirty="0" err="1" smtClean="0"/>
              <a:t>Oopu</a:t>
            </a:r>
            <a:r>
              <a:rPr lang="en-US" sz="2800" dirty="0" smtClean="0"/>
              <a:t>: this made up country has no royalty. It has a legislature called the parliament, which controls all laws and decisions in the government. The parliament is elected every 5 years.</a:t>
            </a:r>
          </a:p>
        </p:txBody>
      </p:sp>
    </p:spTree>
    <p:extLst>
      <p:ext uri="{BB962C8B-B14F-4D97-AF65-F5344CB8AC3E}">
        <p14:creationId xmlns:p14="http://schemas.microsoft.com/office/powerpoint/2010/main" val="15982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system is this?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r>
              <a:rPr lang="en-US" sz="2800" b="1" dirty="0" err="1" smtClean="0"/>
              <a:t>Monkeyshinre</a:t>
            </a:r>
            <a:r>
              <a:rPr lang="en-US" sz="2800" dirty="0" smtClean="0"/>
              <a:t>: this made up country has no royal family. It has an elected congress and senate that makes all the decisions with the help of an elected president. However, the president has been in power for 20 years and uses his power to fix elections, making it appear as if he and his party were elected by a landslide every time. </a:t>
            </a:r>
          </a:p>
        </p:txBody>
      </p:sp>
    </p:spTree>
    <p:extLst>
      <p:ext uri="{BB962C8B-B14F-4D97-AF65-F5344CB8AC3E}">
        <p14:creationId xmlns:p14="http://schemas.microsoft.com/office/powerpoint/2010/main" val="64173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system is this?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r>
              <a:rPr lang="en-US" sz="2800" b="1" dirty="0" err="1" smtClean="0"/>
              <a:t>Floatsburg</a:t>
            </a:r>
            <a:r>
              <a:rPr lang="en-US" sz="2800" dirty="0" smtClean="0"/>
              <a:t>: this made up country has a King and Queen who inherited power from the Queen’s father. All laws are created by a citizen’s committee. The laws are only approved by a general vote by the people. The citizen’s committee is selected by a random lottery of every of-age person in the country every year.</a:t>
            </a:r>
          </a:p>
        </p:txBody>
      </p:sp>
    </p:spTree>
    <p:extLst>
      <p:ext uri="{BB962C8B-B14F-4D97-AF65-F5344CB8AC3E}">
        <p14:creationId xmlns:p14="http://schemas.microsoft.com/office/powerpoint/2010/main" val="31382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Sovereignty</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r>
              <a:rPr lang="en-US" sz="2800" b="1" dirty="0"/>
              <a:t>Sovereignty </a:t>
            </a:r>
            <a:r>
              <a:rPr lang="en-US" sz="2800" dirty="0"/>
              <a:t>is power or authority of a state </a:t>
            </a:r>
            <a:r>
              <a:rPr lang="en-US" sz="2800" dirty="0" smtClean="0"/>
              <a:t>to </a:t>
            </a:r>
            <a:r>
              <a:rPr lang="en-US" sz="2600" dirty="0"/>
              <a:t>d</a:t>
            </a:r>
            <a:r>
              <a:rPr lang="en-US" sz="2600" dirty="0" smtClean="0"/>
              <a:t>etermine laws and decisions for all things within the territory of the state—including living persons.</a:t>
            </a:r>
          </a:p>
        </p:txBody>
      </p:sp>
    </p:spTree>
    <p:extLst>
      <p:ext uri="{BB962C8B-B14F-4D97-AF65-F5344CB8AC3E}">
        <p14:creationId xmlns:p14="http://schemas.microsoft.com/office/powerpoint/2010/main" val="82852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Governments on Sovereignty</a:t>
            </a:r>
            <a:endParaRPr lang="en-US" dirty="0"/>
          </a:p>
        </p:txBody>
      </p:sp>
      <p:sp>
        <p:nvSpPr>
          <p:cNvPr id="3" name="Content Placeholder 2"/>
          <p:cNvSpPr>
            <a:spLocks noGrp="1"/>
          </p:cNvSpPr>
          <p:nvPr>
            <p:ph idx="1"/>
          </p:nvPr>
        </p:nvSpPr>
        <p:spPr>
          <a:xfrm>
            <a:off x="1103312" y="2052919"/>
            <a:ext cx="8947522" cy="4157050"/>
          </a:xfrm>
        </p:spPr>
        <p:txBody>
          <a:bodyPr>
            <a:normAutofit fontScale="92500" lnSpcReduction="10000"/>
          </a:bodyPr>
          <a:lstStyle/>
          <a:p>
            <a:r>
              <a:rPr lang="en-US" sz="2800" b="1" dirty="0" smtClean="0"/>
              <a:t>Autocracy</a:t>
            </a:r>
            <a:r>
              <a:rPr lang="en-US" sz="2800" dirty="0" smtClean="0"/>
              <a:t>: the supreme ruler has full sovereignty over the state and people.</a:t>
            </a:r>
          </a:p>
          <a:p>
            <a:r>
              <a:rPr lang="en-US" sz="2800" b="1" dirty="0" smtClean="0"/>
              <a:t>Oligarchy</a:t>
            </a:r>
            <a:r>
              <a:rPr lang="en-US" sz="2800" dirty="0" smtClean="0"/>
              <a:t>: sovereignty is divided amongst the wealthiest and most powerful.</a:t>
            </a:r>
          </a:p>
          <a:p>
            <a:r>
              <a:rPr lang="en-US" sz="2800" b="1" dirty="0" smtClean="0"/>
              <a:t>Representative Democracy</a:t>
            </a:r>
            <a:r>
              <a:rPr lang="en-US" sz="2800" dirty="0" smtClean="0"/>
              <a:t>: sovereignty rests in the people but they allow it to be wielded by chosen representatives.</a:t>
            </a:r>
          </a:p>
          <a:p>
            <a:r>
              <a:rPr lang="en-US" sz="2800" b="1" dirty="0" smtClean="0"/>
              <a:t>Direct Democracy</a:t>
            </a:r>
            <a:r>
              <a:rPr lang="en-US" sz="2800" dirty="0" smtClean="0"/>
              <a:t>: sovereignty rests in the people.</a:t>
            </a:r>
          </a:p>
          <a:p>
            <a:r>
              <a:rPr lang="en-US" sz="2800" b="1" dirty="0" smtClean="0"/>
              <a:t>Anarchy</a:t>
            </a:r>
            <a:r>
              <a:rPr lang="en-US" sz="2800" dirty="0" smtClean="0"/>
              <a:t>: all people are sovereign over themselves.</a:t>
            </a:r>
            <a:endParaRPr lang="en-US" sz="2400" dirty="0"/>
          </a:p>
        </p:txBody>
      </p:sp>
    </p:spTree>
    <p:extLst>
      <p:ext uri="{BB962C8B-B14F-4D97-AF65-F5344CB8AC3E}">
        <p14:creationId xmlns:p14="http://schemas.microsoft.com/office/powerpoint/2010/main" val="123412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system is this?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r>
              <a:rPr lang="en-US" sz="2800" b="1" dirty="0" err="1" smtClean="0"/>
              <a:t>Maccaland</a:t>
            </a:r>
            <a:r>
              <a:rPr lang="en-US" sz="2800" dirty="0" smtClean="0"/>
              <a:t>: this made up country has a king and queen. The actual laws and decisions are made by a Council of Notables, who are appointed by the Queen. Rich, successful business people are the only ones who are ever appointed to this council.</a:t>
            </a:r>
          </a:p>
        </p:txBody>
      </p:sp>
    </p:spTree>
    <p:extLst>
      <p:ext uri="{BB962C8B-B14F-4D97-AF65-F5344CB8AC3E}">
        <p14:creationId xmlns:p14="http://schemas.microsoft.com/office/powerpoint/2010/main" val="418097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system is this?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r>
              <a:rPr lang="en-US" sz="2800" b="1" dirty="0" err="1" smtClean="0"/>
              <a:t>Estados</a:t>
            </a:r>
            <a:r>
              <a:rPr lang="en-US" sz="2800" b="1" dirty="0" smtClean="0"/>
              <a:t> de </a:t>
            </a:r>
            <a:r>
              <a:rPr lang="en-US" sz="2800" b="1" dirty="0" err="1" smtClean="0"/>
              <a:t>Camerones</a:t>
            </a:r>
            <a:r>
              <a:rPr lang="en-US" sz="2800" dirty="0" smtClean="0"/>
              <a:t>: this made up country has no royalty. Most of its laws and decisions are created by a congress and prime minister that are elected every 3 years. However, all decisions and laws made by that government are added to the next ballot and people can reject those laws or decisions.</a:t>
            </a:r>
          </a:p>
        </p:txBody>
      </p:sp>
    </p:spTree>
    <p:extLst>
      <p:ext uri="{BB962C8B-B14F-4D97-AF65-F5344CB8AC3E}">
        <p14:creationId xmlns:p14="http://schemas.microsoft.com/office/powerpoint/2010/main" val="135974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a:t>
            </a:r>
            <a:r>
              <a:rPr lang="en-US" dirty="0" smtClean="0"/>
              <a:t>: Identifying Political Systems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endParaRPr lang="en-US" sz="2800" dirty="0" smtClean="0"/>
          </a:p>
          <a:p>
            <a:r>
              <a:rPr lang="en-US" sz="2800" dirty="0" smtClean="0"/>
              <a:t>You are going to look at example political systems and determine what kind of government they each are</a:t>
            </a:r>
            <a:endParaRPr lang="en-US" sz="2400" dirty="0"/>
          </a:p>
        </p:txBody>
      </p:sp>
    </p:spTree>
    <p:extLst>
      <p:ext uri="{BB962C8B-B14F-4D97-AF65-F5344CB8AC3E}">
        <p14:creationId xmlns:p14="http://schemas.microsoft.com/office/powerpoint/2010/main" val="288369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Semester 2: The Long 19</a:t>
            </a:r>
            <a:r>
              <a:rPr lang="en-US" baseline="30000" dirty="0" smtClean="0"/>
              <a:t>th</a:t>
            </a:r>
            <a:r>
              <a:rPr lang="en-US" dirty="0" smtClean="0"/>
              <a:t> Century</a:t>
            </a:r>
            <a:endParaRPr lang="en-US" dirty="0"/>
          </a:p>
        </p:txBody>
      </p:sp>
      <p:pic>
        <p:nvPicPr>
          <p:cNvPr id="4" name="Picture 3"/>
          <p:cNvPicPr>
            <a:picLocks noChangeAspect="1"/>
          </p:cNvPicPr>
          <p:nvPr/>
        </p:nvPicPr>
        <p:blipFill>
          <a:blip r:embed="rId2"/>
          <a:stretch>
            <a:fillRect/>
          </a:stretch>
        </p:blipFill>
        <p:spPr>
          <a:xfrm>
            <a:off x="7857365" y="1979132"/>
            <a:ext cx="4334635" cy="2255012"/>
          </a:xfrm>
          <a:prstGeom prst="rect">
            <a:avLst/>
          </a:prstGeom>
        </p:spPr>
      </p:pic>
      <p:pic>
        <p:nvPicPr>
          <p:cNvPr id="5" name="Picture 4" descr="Image result for the congo free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66" y="4234144"/>
            <a:ext cx="4334634" cy="2654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ile:Satsuma-samurai-during-boshin-war-peri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13865"/>
            <a:ext cx="4628052" cy="3644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054" y="1531747"/>
            <a:ext cx="3229310" cy="5356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0" y="1531747"/>
            <a:ext cx="4634517" cy="1866908"/>
          </a:xfrm>
          <a:prstGeom prst="rect">
            <a:avLst/>
          </a:prstGeom>
        </p:spPr>
      </p:pic>
    </p:spTree>
    <p:extLst>
      <p:ext uri="{BB962C8B-B14F-4D97-AF65-F5344CB8AC3E}">
        <p14:creationId xmlns:p14="http://schemas.microsoft.com/office/powerpoint/2010/main" val="1270715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1103312" y="2052919"/>
            <a:ext cx="8947522" cy="4157050"/>
          </a:xfrm>
        </p:spPr>
        <p:txBody>
          <a:bodyPr>
            <a:normAutofit lnSpcReduction="10000"/>
          </a:bodyPr>
          <a:lstStyle/>
          <a:p>
            <a:r>
              <a:rPr lang="en-US" sz="2800" dirty="0" smtClean="0"/>
              <a:t>Describes the period 1789-1918</a:t>
            </a:r>
          </a:p>
          <a:p>
            <a:pPr lvl="1"/>
            <a:r>
              <a:rPr lang="en-US" sz="2400" b="1" dirty="0" smtClean="0"/>
              <a:t>Unit 6: The Atlantic Revolutions</a:t>
            </a:r>
            <a:r>
              <a:rPr lang="en-US" sz="2400" dirty="0" smtClean="0"/>
              <a:t>: modern government is born</a:t>
            </a:r>
          </a:p>
          <a:p>
            <a:pPr lvl="1"/>
            <a:r>
              <a:rPr lang="en-US" sz="2400" b="1" dirty="0"/>
              <a:t>Unit </a:t>
            </a:r>
            <a:r>
              <a:rPr lang="en-US" sz="2400" b="1" dirty="0" smtClean="0"/>
              <a:t>7: Industrial Revolution</a:t>
            </a:r>
            <a:r>
              <a:rPr lang="en-US" sz="2400" dirty="0" smtClean="0"/>
              <a:t>: </a:t>
            </a:r>
            <a:r>
              <a:rPr lang="en-US" sz="2400" dirty="0"/>
              <a:t>the second great </a:t>
            </a:r>
            <a:r>
              <a:rPr lang="en-US" sz="2400" dirty="0" smtClean="0"/>
              <a:t>social revolution </a:t>
            </a:r>
            <a:r>
              <a:rPr lang="en-US" sz="2400" dirty="0"/>
              <a:t>occurs</a:t>
            </a:r>
          </a:p>
          <a:p>
            <a:pPr lvl="1"/>
            <a:r>
              <a:rPr lang="en-US" sz="2400" b="1" dirty="0" smtClean="0"/>
              <a:t>Unit 8: New Imperialism</a:t>
            </a:r>
            <a:r>
              <a:rPr lang="en-US" sz="2400" dirty="0" smtClean="0"/>
              <a:t>: Europe sets out to conquer the world</a:t>
            </a:r>
          </a:p>
          <a:p>
            <a:pPr lvl="1"/>
            <a:r>
              <a:rPr lang="en-US" sz="2400" b="1" dirty="0" smtClean="0"/>
              <a:t>Unit 9: Nationalism</a:t>
            </a:r>
            <a:r>
              <a:rPr lang="en-US" sz="2400" dirty="0" smtClean="0"/>
              <a:t>: modern ideas of nation and identity form, uniting states and tearing others apart.</a:t>
            </a:r>
          </a:p>
          <a:p>
            <a:pPr lvl="1"/>
            <a:r>
              <a:rPr lang="en-US" sz="2400" b="1" dirty="0" smtClean="0"/>
              <a:t>Unit 10: World War 1</a:t>
            </a:r>
            <a:r>
              <a:rPr lang="en-US" sz="2400" dirty="0" smtClean="0"/>
              <a:t>: it all ends in a bloodbath</a:t>
            </a:r>
            <a:endParaRPr lang="en-US" sz="2400" b="1" dirty="0"/>
          </a:p>
          <a:p>
            <a:endParaRPr lang="en-US" sz="2600" dirty="0"/>
          </a:p>
        </p:txBody>
      </p:sp>
    </p:spTree>
    <p:extLst>
      <p:ext uri="{BB962C8B-B14F-4D97-AF65-F5344CB8AC3E}">
        <p14:creationId xmlns:p14="http://schemas.microsoft.com/office/powerpoint/2010/main" val="26305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rench revolution women's m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990" y="1181385"/>
            <a:ext cx="5793855" cy="3022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Unit 6: The Atlantic Revolutions</a:t>
            </a:r>
            <a:endParaRPr lang="en-US" dirty="0"/>
          </a:p>
        </p:txBody>
      </p:sp>
      <p:pic>
        <p:nvPicPr>
          <p:cNvPr id="1026" name="Picture 2" descr="Image result for french 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132" y="3237096"/>
            <a:ext cx="5793849" cy="4345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4386" y="1162801"/>
            <a:ext cx="3433392" cy="56951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36821" y="3237096"/>
            <a:ext cx="3459875" cy="3610523"/>
          </a:xfrm>
          <a:prstGeom prst="rect">
            <a:avLst/>
          </a:prstGeom>
        </p:spPr>
      </p:pic>
      <p:pic>
        <p:nvPicPr>
          <p:cNvPr id="4" name="Picture 2" descr="Image result for haitian revol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21" y="1176734"/>
            <a:ext cx="3194811" cy="205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97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Unit 6 – The Atlantic Revolutions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r>
              <a:rPr lang="en-US" sz="2800" dirty="0" smtClean="0"/>
              <a:t>1776-1848</a:t>
            </a:r>
          </a:p>
          <a:p>
            <a:r>
              <a:rPr lang="en-US" sz="2800" dirty="0" smtClean="0"/>
              <a:t>The Atlantic Revolutions are defined by 2 movements:</a:t>
            </a:r>
          </a:p>
          <a:p>
            <a:endParaRPr lang="en-US" sz="2800" dirty="0" smtClean="0"/>
          </a:p>
          <a:p>
            <a:pPr lvl="1"/>
            <a:r>
              <a:rPr lang="en-US" sz="2800" dirty="0" smtClean="0"/>
              <a:t>The people of Europe demanding a say in their governments.</a:t>
            </a:r>
          </a:p>
          <a:p>
            <a:pPr lvl="1"/>
            <a:r>
              <a:rPr lang="en-US" sz="2800" dirty="0" smtClean="0"/>
              <a:t>The people of Americas pushing back against European control.</a:t>
            </a:r>
            <a:endParaRPr lang="en-US" sz="2800" dirty="0"/>
          </a:p>
        </p:txBody>
      </p:sp>
    </p:spTree>
    <p:extLst>
      <p:ext uri="{BB962C8B-B14F-4D97-AF65-F5344CB8AC3E}">
        <p14:creationId xmlns:p14="http://schemas.microsoft.com/office/powerpoint/2010/main" val="18709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6 – The Atlantic Revolutions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r>
              <a:rPr lang="en-US" sz="2800" dirty="0" smtClean="0"/>
              <a:t>What are we going to learn:</a:t>
            </a:r>
          </a:p>
          <a:p>
            <a:pPr lvl="1"/>
            <a:r>
              <a:rPr lang="en-US" sz="2400" dirty="0" smtClean="0"/>
              <a:t>Political Systems</a:t>
            </a:r>
          </a:p>
          <a:p>
            <a:pPr lvl="1"/>
            <a:r>
              <a:rPr lang="en-US" sz="2400" dirty="0" smtClean="0"/>
              <a:t>The Enlightenment</a:t>
            </a:r>
          </a:p>
          <a:p>
            <a:pPr lvl="1"/>
            <a:r>
              <a:rPr lang="en-US" sz="2400" dirty="0" smtClean="0"/>
              <a:t>The French Revolution</a:t>
            </a:r>
          </a:p>
          <a:p>
            <a:pPr lvl="1"/>
            <a:r>
              <a:rPr lang="en-US" sz="2400" dirty="0" smtClean="0"/>
              <a:t>The Haitian Revolution</a:t>
            </a:r>
            <a:endParaRPr lang="en-US" sz="2400" dirty="0"/>
          </a:p>
        </p:txBody>
      </p:sp>
    </p:spTree>
    <p:extLst>
      <p:ext uri="{BB962C8B-B14F-4D97-AF65-F5344CB8AC3E}">
        <p14:creationId xmlns:p14="http://schemas.microsoft.com/office/powerpoint/2010/main" val="2260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Political Systems</a:t>
            </a:r>
            <a:endParaRPr lang="en-US" dirty="0"/>
          </a:p>
        </p:txBody>
      </p:sp>
      <p:sp>
        <p:nvSpPr>
          <p:cNvPr id="3" name="Content Placeholder 2"/>
          <p:cNvSpPr>
            <a:spLocks noGrp="1"/>
          </p:cNvSpPr>
          <p:nvPr>
            <p:ph idx="1"/>
          </p:nvPr>
        </p:nvSpPr>
        <p:spPr>
          <a:xfrm>
            <a:off x="1103312" y="2052919"/>
            <a:ext cx="8947522" cy="4157050"/>
          </a:xfrm>
        </p:spPr>
        <p:txBody>
          <a:bodyPr>
            <a:normAutofit/>
          </a:bodyPr>
          <a:lstStyle/>
          <a:p>
            <a:pPr marL="0" indent="0">
              <a:buNone/>
            </a:pPr>
            <a:endParaRPr lang="en-US" sz="2800" dirty="0"/>
          </a:p>
          <a:p>
            <a:r>
              <a:rPr lang="en-US" sz="2800" dirty="0" smtClean="0"/>
              <a:t>A political system is simply the method by which decisions are made for a state</a:t>
            </a:r>
            <a:r>
              <a:rPr lang="en-US" sz="2800" dirty="0" smtClean="0"/>
              <a:t>.</a:t>
            </a:r>
          </a:p>
          <a:p>
            <a:endParaRPr lang="en-US" sz="2800" dirty="0"/>
          </a:p>
          <a:p>
            <a:r>
              <a:rPr lang="en-US" sz="2800" dirty="0" smtClean="0"/>
              <a:t>A political system is defined by how power is ACTUALLY distributed.</a:t>
            </a:r>
          </a:p>
          <a:p>
            <a:pPr lvl="1"/>
            <a:r>
              <a:rPr lang="en-US" sz="2400" dirty="0" smtClean="0"/>
              <a:t>De jure: according to the law</a:t>
            </a:r>
          </a:p>
          <a:p>
            <a:pPr lvl="1"/>
            <a:r>
              <a:rPr lang="en-US" sz="2400" dirty="0" smtClean="0"/>
              <a:t>De facto: in actuality</a:t>
            </a:r>
            <a:endParaRPr lang="en-US" sz="2400" dirty="0"/>
          </a:p>
        </p:txBody>
      </p:sp>
    </p:spTree>
    <p:extLst>
      <p:ext uri="{BB962C8B-B14F-4D97-AF65-F5344CB8AC3E}">
        <p14:creationId xmlns:p14="http://schemas.microsoft.com/office/powerpoint/2010/main" val="21059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Spectrum – draw this</a:t>
            </a:r>
            <a:endParaRPr lang="en-US" dirty="0"/>
          </a:p>
        </p:txBody>
      </p:sp>
      <p:sp>
        <p:nvSpPr>
          <p:cNvPr id="3" name="Content Placeholder 2"/>
          <p:cNvSpPr>
            <a:spLocks noGrp="1"/>
          </p:cNvSpPr>
          <p:nvPr>
            <p:ph idx="1"/>
          </p:nvPr>
        </p:nvSpPr>
        <p:spPr>
          <a:xfrm>
            <a:off x="1103312" y="1853248"/>
            <a:ext cx="9721441" cy="4195481"/>
          </a:xfrm>
        </p:spPr>
        <p:txBody>
          <a:bodyPr>
            <a:normAutofit/>
          </a:bodyPr>
          <a:lstStyle/>
          <a:p>
            <a:pPr lvl="1"/>
            <a:endParaRPr lang="en-US" sz="2400" dirty="0"/>
          </a:p>
          <a:p>
            <a:endParaRPr lang="en-US" sz="2800" dirty="0"/>
          </a:p>
          <a:p>
            <a:endParaRPr lang="en-US" sz="2800" dirty="0"/>
          </a:p>
        </p:txBody>
      </p:sp>
      <p:sp>
        <p:nvSpPr>
          <p:cNvPr id="4" name="AutoShape 2" descr="https://i0.wp.com/i.imgur.com/vlxC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1388336" y="1254034"/>
            <a:ext cx="9363075" cy="5603966"/>
          </a:xfrm>
          <a:prstGeom prst="rect">
            <a:avLst/>
          </a:prstGeom>
        </p:spPr>
      </p:pic>
    </p:spTree>
    <p:extLst>
      <p:ext uri="{BB962C8B-B14F-4D97-AF65-F5344CB8AC3E}">
        <p14:creationId xmlns:p14="http://schemas.microsoft.com/office/powerpoint/2010/main" val="4266501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monarchy or republic</a:t>
            </a:r>
            <a:endParaRPr lang="en-US" dirty="0"/>
          </a:p>
        </p:txBody>
      </p:sp>
      <p:sp>
        <p:nvSpPr>
          <p:cNvPr id="3" name="Content Placeholder 2"/>
          <p:cNvSpPr>
            <a:spLocks noGrp="1"/>
          </p:cNvSpPr>
          <p:nvPr>
            <p:ph idx="1"/>
          </p:nvPr>
        </p:nvSpPr>
        <p:spPr>
          <a:xfrm>
            <a:off x="1103312" y="2052919"/>
            <a:ext cx="8947522" cy="4157050"/>
          </a:xfrm>
        </p:spPr>
        <p:txBody>
          <a:bodyPr>
            <a:normAutofit lnSpcReduction="10000"/>
          </a:bodyPr>
          <a:lstStyle/>
          <a:p>
            <a:r>
              <a:rPr lang="en-US" sz="2800" b="1" dirty="0" smtClean="0"/>
              <a:t>Monarchy</a:t>
            </a:r>
            <a:r>
              <a:rPr lang="en-US" sz="2800" dirty="0" smtClean="0"/>
              <a:t>: any government with a royal family, where political power can be inherited or owned.</a:t>
            </a:r>
          </a:p>
          <a:p>
            <a:endParaRPr lang="en-US" sz="2800" b="1" dirty="0" smtClean="0"/>
          </a:p>
          <a:p>
            <a:r>
              <a:rPr lang="en-US" sz="2800" b="1" dirty="0" smtClean="0"/>
              <a:t>Republic</a:t>
            </a:r>
            <a:r>
              <a:rPr lang="en-US" sz="2800" dirty="0" smtClean="0"/>
              <a:t>: a system that is not a monarchy, where political power cannot be owned.</a:t>
            </a:r>
          </a:p>
          <a:p>
            <a:endParaRPr lang="en-US" sz="2800" dirty="0"/>
          </a:p>
          <a:p>
            <a:r>
              <a:rPr lang="en-US" sz="2800" dirty="0" smtClean="0"/>
              <a:t>Being a monarchy or a republic does not define what system of government a country is</a:t>
            </a:r>
            <a:endParaRPr lang="en-US" sz="2400" dirty="0"/>
          </a:p>
        </p:txBody>
      </p:sp>
    </p:spTree>
    <p:extLst>
      <p:ext uri="{BB962C8B-B14F-4D97-AF65-F5344CB8AC3E}">
        <p14:creationId xmlns:p14="http://schemas.microsoft.com/office/powerpoint/2010/main" val="150849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12159</TotalTime>
  <Words>811</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Warmup 1/28</vt:lpstr>
      <vt:lpstr>Semester 2: The Long 19th Century</vt:lpstr>
      <vt:lpstr>Long 19th Century</vt:lpstr>
      <vt:lpstr>Unit 6: The Atlantic Revolutions</vt:lpstr>
      <vt:lpstr>Notes: Unit 6 – The Atlantic Revolutions</vt:lpstr>
      <vt:lpstr>Unit 6 – The Atlantic Revolutions</vt:lpstr>
      <vt:lpstr>Notes: Political Systems</vt:lpstr>
      <vt:lpstr>Power Spectrum – draw this</vt:lpstr>
      <vt:lpstr>Notes: monarchy or republic</vt:lpstr>
      <vt:lpstr>Assignment: Political Systems</vt:lpstr>
      <vt:lpstr>Political Systems</vt:lpstr>
      <vt:lpstr>Which system is this?</vt:lpstr>
      <vt:lpstr>Which system is this?</vt:lpstr>
      <vt:lpstr>Which system is this?</vt:lpstr>
      <vt:lpstr>Notes: Sovereignty</vt:lpstr>
      <vt:lpstr>Notes: Governments on Sovereignty</vt:lpstr>
      <vt:lpstr>Which system is this?</vt:lpstr>
      <vt:lpstr>Which system is this?</vt:lpstr>
      <vt:lpstr>Assignment: Identifying Political Systems</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Modern Inequalities</dc:title>
  <dc:creator>Best, Derek    IHS - Long Term Sub</dc:creator>
  <cp:lastModifiedBy>Best, Derek    IHS - Staff</cp:lastModifiedBy>
  <cp:revision>329</cp:revision>
  <dcterms:created xsi:type="dcterms:W3CDTF">2016-09-02T19:20:55Z</dcterms:created>
  <dcterms:modified xsi:type="dcterms:W3CDTF">2020-01-28T17:51:21Z</dcterms:modified>
</cp:coreProperties>
</file>