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28" r:id="rId2"/>
    <p:sldId id="363" r:id="rId3"/>
    <p:sldId id="359" r:id="rId4"/>
    <p:sldId id="367" r:id="rId5"/>
    <p:sldId id="368" r:id="rId6"/>
    <p:sldId id="360" r:id="rId7"/>
    <p:sldId id="369" r:id="rId8"/>
    <p:sldId id="370" r:id="rId9"/>
    <p:sldId id="371" r:id="rId10"/>
    <p:sldId id="372" r:id="rId11"/>
    <p:sldId id="373" r:id="rId12"/>
    <p:sldId id="374" r:id="rId13"/>
    <p:sldId id="375" r:id="rId14"/>
    <p:sldId id="376" r:id="rId15"/>
    <p:sldId id="37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3939-C654-4C72-999E-664256B5E3B4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BA7C9-B382-4EB6-8923-3FE475F26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349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3939-C654-4C72-999E-664256B5E3B4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BA7C9-B382-4EB6-8923-3FE475F26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677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3939-C654-4C72-999E-664256B5E3B4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BA7C9-B382-4EB6-8923-3FE475F26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4577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3939-C654-4C72-999E-664256B5E3B4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BA7C9-B382-4EB6-8923-3FE475F26CE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538803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3939-C654-4C72-999E-664256B5E3B4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BA7C9-B382-4EB6-8923-3FE475F26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7438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3939-C654-4C72-999E-664256B5E3B4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BA7C9-B382-4EB6-8923-3FE475F26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0220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3939-C654-4C72-999E-664256B5E3B4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BA7C9-B382-4EB6-8923-3FE475F26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6268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3939-C654-4C72-999E-664256B5E3B4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BA7C9-B382-4EB6-8923-3FE475F26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764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3939-C654-4C72-999E-664256B5E3B4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BA7C9-B382-4EB6-8923-3FE475F26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502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3939-C654-4C72-999E-664256B5E3B4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BA7C9-B382-4EB6-8923-3FE475F26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231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3939-C654-4C72-999E-664256B5E3B4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BA7C9-B382-4EB6-8923-3FE475F26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695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3939-C654-4C72-999E-664256B5E3B4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BA7C9-B382-4EB6-8923-3FE475F26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246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3939-C654-4C72-999E-664256B5E3B4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BA7C9-B382-4EB6-8923-3FE475F26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368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3939-C654-4C72-999E-664256B5E3B4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BA7C9-B382-4EB6-8923-3FE475F26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535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3939-C654-4C72-999E-664256B5E3B4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BA7C9-B382-4EB6-8923-3FE475F26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600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3939-C654-4C72-999E-664256B5E3B4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BA7C9-B382-4EB6-8923-3FE475F26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115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3939-C654-4C72-999E-664256B5E3B4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BA7C9-B382-4EB6-8923-3FE475F26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900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FB53939-C654-4C72-999E-664256B5E3B4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BA7C9-B382-4EB6-8923-3FE475F26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8405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Warmup 12/10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853248"/>
            <a:ext cx="8946541" cy="439515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Grab the following:</a:t>
            </a:r>
          </a:p>
          <a:p>
            <a:pPr lvl="1"/>
            <a:r>
              <a:rPr lang="en-US" sz="2800" b="1" dirty="0" smtClean="0"/>
              <a:t>Rubric Practice worksheet (from the back)</a:t>
            </a:r>
          </a:p>
          <a:p>
            <a:pPr lvl="1"/>
            <a:r>
              <a:rPr lang="en-US" sz="2800" b="1" dirty="0" smtClean="0"/>
              <a:t>2x grading slips (from the back)</a:t>
            </a:r>
          </a:p>
          <a:p>
            <a:pPr lvl="1"/>
            <a:r>
              <a:rPr lang="en-US" sz="2800" b="1" dirty="0" smtClean="0"/>
              <a:t>1 blank sheet of lined paper</a:t>
            </a:r>
            <a:endParaRPr lang="en-US" sz="2800" b="1" dirty="0" smtClean="0"/>
          </a:p>
          <a:p>
            <a:pPr lvl="1"/>
            <a:endParaRPr lang="en-US" sz="2800" dirty="0" smtClean="0"/>
          </a:p>
          <a:p>
            <a:r>
              <a:rPr lang="en-US" sz="3000" dirty="0" smtClean="0"/>
              <a:t>Answer this warmup</a:t>
            </a:r>
          </a:p>
          <a:p>
            <a:pPr lvl="1"/>
            <a:r>
              <a:rPr lang="en-US" sz="2800" dirty="0" smtClean="0"/>
              <a:t>What is the difference between a thesis, claim, reason, and method?</a:t>
            </a:r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8066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Rubric Practice </a:t>
            </a:r>
            <a:r>
              <a:rPr lang="en-US" dirty="0" err="1" smtClean="0"/>
              <a:t>pt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53247"/>
            <a:ext cx="8918360" cy="372107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Look at the Analysis section</a:t>
            </a:r>
          </a:p>
          <a:p>
            <a:endParaRPr lang="en-US" sz="2400" dirty="0"/>
          </a:p>
          <a:p>
            <a:endParaRPr lang="en-US" sz="2400" b="1" dirty="0"/>
          </a:p>
          <a:p>
            <a:r>
              <a:rPr lang="en-US" sz="2400" dirty="0" smtClean="0"/>
              <a:t>Read the 4 responses and sort them into what grade they would earn</a:t>
            </a:r>
            <a:endParaRPr lang="en-US" sz="2600" dirty="0" smtClean="0"/>
          </a:p>
          <a:p>
            <a:pPr lvl="1"/>
            <a:endParaRPr lang="en-US" sz="2600" dirty="0"/>
          </a:p>
          <a:p>
            <a:pPr lvl="1"/>
            <a:endParaRPr lang="en-US" sz="2600" dirty="0" smtClean="0"/>
          </a:p>
          <a:p>
            <a:pPr marL="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46381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Rubric Practice </a:t>
            </a:r>
            <a:r>
              <a:rPr lang="en-US" dirty="0" err="1" smtClean="0"/>
              <a:t>pt</a:t>
            </a:r>
            <a:r>
              <a:rPr lang="en-US" dirty="0" smtClean="0"/>
              <a:t> 3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824727"/>
              </p:ext>
            </p:extLst>
          </p:nvPr>
        </p:nvGraphicFramePr>
        <p:xfrm>
          <a:off x="758949" y="2615184"/>
          <a:ext cx="8395419" cy="25237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46726">
                  <a:extLst>
                    <a:ext uri="{9D8B030D-6E8A-4147-A177-3AD203B41FA5}">
                      <a16:colId xmlns:a16="http://schemas.microsoft.com/office/drawing/2014/main" val="886215186"/>
                    </a:ext>
                  </a:extLst>
                </a:gridCol>
                <a:gridCol w="1170093">
                  <a:extLst>
                    <a:ext uri="{9D8B030D-6E8A-4147-A177-3AD203B41FA5}">
                      <a16:colId xmlns:a16="http://schemas.microsoft.com/office/drawing/2014/main" val="742714466"/>
                    </a:ext>
                  </a:extLst>
                </a:gridCol>
                <a:gridCol w="1169207">
                  <a:extLst>
                    <a:ext uri="{9D8B030D-6E8A-4147-A177-3AD203B41FA5}">
                      <a16:colId xmlns:a16="http://schemas.microsoft.com/office/drawing/2014/main" val="4209501339"/>
                    </a:ext>
                  </a:extLst>
                </a:gridCol>
                <a:gridCol w="1170093">
                  <a:extLst>
                    <a:ext uri="{9D8B030D-6E8A-4147-A177-3AD203B41FA5}">
                      <a16:colId xmlns:a16="http://schemas.microsoft.com/office/drawing/2014/main" val="3791535737"/>
                    </a:ext>
                  </a:extLst>
                </a:gridCol>
                <a:gridCol w="1169207">
                  <a:extLst>
                    <a:ext uri="{9D8B030D-6E8A-4147-A177-3AD203B41FA5}">
                      <a16:colId xmlns:a16="http://schemas.microsoft.com/office/drawing/2014/main" val="2017857352"/>
                    </a:ext>
                  </a:extLst>
                </a:gridCol>
                <a:gridCol w="1170093">
                  <a:extLst>
                    <a:ext uri="{9D8B030D-6E8A-4147-A177-3AD203B41FA5}">
                      <a16:colId xmlns:a16="http://schemas.microsoft.com/office/drawing/2014/main" val="1807673830"/>
                    </a:ext>
                  </a:extLst>
                </a:gridCol>
              </a:tblGrid>
              <a:tr h="6309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Grade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4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3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2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0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205239"/>
                  </a:ext>
                </a:extLst>
              </a:tr>
              <a:tr h="18928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Analysis </a:t>
                      </a:r>
                      <a:r>
                        <a:rPr lang="en-US" sz="2800" dirty="0">
                          <a:effectLst/>
                        </a:rPr>
                        <a:t>you would give that </a:t>
                      </a:r>
                      <a:r>
                        <a:rPr lang="en-US" sz="2800" dirty="0" smtClean="0">
                          <a:effectLst/>
                        </a:rPr>
                        <a:t>grade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26136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419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Essay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53247"/>
            <a:ext cx="8918360" cy="372107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You have 20 minutes to answer the following prompt:</a:t>
            </a:r>
          </a:p>
          <a:p>
            <a:pPr lvl="1"/>
            <a:r>
              <a:rPr lang="en-US" sz="2400" dirty="0" smtClean="0"/>
              <a:t>Did the Black Death or Great Dying have a more negative impact on the world?</a:t>
            </a:r>
          </a:p>
          <a:p>
            <a:pPr lvl="1"/>
            <a:endParaRPr lang="en-US" sz="2400" dirty="0" smtClean="0"/>
          </a:p>
          <a:p>
            <a:pPr lvl="1"/>
            <a:endParaRPr lang="en-US" sz="2600" dirty="0" smtClean="0"/>
          </a:p>
          <a:p>
            <a:r>
              <a:rPr lang="en-US" sz="2800" dirty="0" smtClean="0"/>
              <a:t>You have 20 minutes to write that essay</a:t>
            </a:r>
            <a:endParaRPr lang="en-US" sz="2800" dirty="0"/>
          </a:p>
          <a:p>
            <a:pPr lvl="1"/>
            <a:endParaRPr lang="en-US" sz="2600" dirty="0" smtClean="0"/>
          </a:p>
          <a:p>
            <a:pPr marL="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05252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53247"/>
            <a:ext cx="8918360" cy="3721075"/>
          </a:xfrm>
        </p:spPr>
        <p:txBody>
          <a:bodyPr>
            <a:noAutofit/>
          </a:bodyPr>
          <a:lstStyle/>
          <a:p>
            <a:r>
              <a:rPr lang="en-US" sz="2800" dirty="0" smtClean="0"/>
              <a:t>Hand your essay to a neighbor</a:t>
            </a:r>
          </a:p>
          <a:p>
            <a:endParaRPr lang="en-US" sz="2800" dirty="0"/>
          </a:p>
          <a:p>
            <a:r>
              <a:rPr lang="en-US" sz="2800" dirty="0"/>
              <a:t>s</a:t>
            </a:r>
            <a:r>
              <a:rPr lang="en-US" sz="2800" dirty="0" smtClean="0"/>
              <a:t>core that essay in 4 minutes. Underline thesis, circle method statement (if there is one)</a:t>
            </a:r>
          </a:p>
          <a:p>
            <a:endParaRPr lang="en-US" sz="2800" dirty="0"/>
          </a:p>
          <a:p>
            <a:r>
              <a:rPr lang="en-US" sz="2800" dirty="0" smtClean="0"/>
              <a:t>Don’t give them the score sheet yet</a:t>
            </a:r>
          </a:p>
          <a:p>
            <a:endParaRPr lang="en-US" sz="2800" dirty="0"/>
          </a:p>
          <a:p>
            <a:r>
              <a:rPr lang="en-US" sz="2800" dirty="0" smtClean="0"/>
              <a:t>When you are done, give the essay back</a:t>
            </a: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600212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53247"/>
            <a:ext cx="8918360" cy="372107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Score your own essay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 smtClean="0"/>
              <a:t>When you are done, ask for your score sheet back from your neighbor</a:t>
            </a:r>
          </a:p>
          <a:p>
            <a:endParaRPr lang="en-US" sz="2800" dirty="0"/>
          </a:p>
          <a:p>
            <a:r>
              <a:rPr lang="en-US" sz="2800" dirty="0" smtClean="0"/>
              <a:t>Do you disagree over any points?</a:t>
            </a: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635042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Clean up: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53247"/>
            <a:ext cx="8918360" cy="372107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Staple your essay and Rubric Practice together and turn them in</a:t>
            </a:r>
          </a:p>
          <a:p>
            <a:endParaRPr lang="en-US" sz="2800" dirty="0"/>
          </a:p>
          <a:p>
            <a:r>
              <a:rPr lang="en-US" sz="2800" dirty="0" smtClean="0"/>
              <a:t>Carefully stack the prompts together in the back</a:t>
            </a:r>
          </a:p>
          <a:p>
            <a:endParaRPr lang="en-US" sz="2800" dirty="0"/>
          </a:p>
          <a:p>
            <a:r>
              <a:rPr lang="en-US" sz="2800" dirty="0" smtClean="0"/>
              <a:t>Recycle your scoring sheets</a:t>
            </a:r>
          </a:p>
          <a:p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060195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53247"/>
            <a:ext cx="8918360" cy="438929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You are taking the District Assessment Thursday</a:t>
            </a:r>
          </a:p>
          <a:p>
            <a:endParaRPr lang="en-US" sz="2800" dirty="0"/>
          </a:p>
          <a:p>
            <a:r>
              <a:rPr lang="en-US" sz="2800" dirty="0" smtClean="0"/>
              <a:t>It is an in-class essay</a:t>
            </a:r>
          </a:p>
          <a:p>
            <a:endParaRPr lang="en-US" sz="2800" dirty="0"/>
          </a:p>
          <a:p>
            <a:r>
              <a:rPr lang="en-US" sz="2800" dirty="0" smtClean="0"/>
              <a:t>It will go in your gradebook as 20 assessment points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993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53247"/>
            <a:ext cx="8918360" cy="438929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Today we are practicing our writing</a:t>
            </a:r>
          </a:p>
          <a:p>
            <a:endParaRPr lang="en-US" sz="2800" dirty="0"/>
          </a:p>
          <a:p>
            <a:r>
              <a:rPr lang="en-US" sz="2800" dirty="0" smtClean="0"/>
              <a:t>We will be looking at </a:t>
            </a:r>
            <a:r>
              <a:rPr lang="en-US" sz="2800" dirty="0" err="1" smtClean="0"/>
              <a:t>Mr</a:t>
            </a:r>
            <a:r>
              <a:rPr lang="en-US" sz="2800" dirty="0" smtClean="0"/>
              <a:t> Best’s rubric and figuring out how to follow it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6006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53247"/>
            <a:ext cx="8918360" cy="4389291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A thesis has 2 parts:</a:t>
            </a:r>
          </a:p>
          <a:p>
            <a:pPr lvl="1"/>
            <a:r>
              <a:rPr lang="en-US" sz="2800" dirty="0" smtClean="0"/>
              <a:t>A Claim: an answer to the question/prompt.</a:t>
            </a:r>
          </a:p>
          <a:p>
            <a:pPr lvl="1"/>
            <a:r>
              <a:rPr lang="en-US" sz="2800" dirty="0" smtClean="0"/>
              <a:t>A Reason: your main reason why your answer is correct.</a:t>
            </a:r>
          </a:p>
          <a:p>
            <a:pPr lvl="1"/>
            <a:endParaRPr lang="en-US" sz="2800" dirty="0" smtClean="0"/>
          </a:p>
          <a:p>
            <a:r>
              <a:rPr lang="en-US" sz="2800" dirty="0" smtClean="0"/>
              <a:t>Thesis should be accompanied by a method statement:</a:t>
            </a:r>
          </a:p>
          <a:p>
            <a:pPr lvl="1"/>
            <a:r>
              <a:rPr lang="en-US" sz="2600" dirty="0" smtClean="0"/>
              <a:t>A method: </a:t>
            </a:r>
            <a:r>
              <a:rPr lang="en-US" sz="2800" dirty="0"/>
              <a:t>an explanation of </a:t>
            </a:r>
            <a:r>
              <a:rPr lang="en-US" sz="2800" dirty="0" smtClean="0"/>
              <a:t>your approach to answering the prompt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81585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Rubric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53247"/>
            <a:ext cx="8918360" cy="438929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Today you are going to do 3 things: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 smtClean="0"/>
              <a:t>Score pieces of essay responses against </a:t>
            </a:r>
            <a:r>
              <a:rPr lang="en-US" sz="2600" dirty="0" err="1" smtClean="0"/>
              <a:t>Mr</a:t>
            </a:r>
            <a:r>
              <a:rPr lang="en-US" sz="2600" dirty="0" smtClean="0"/>
              <a:t> Best’s standard rubric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 smtClean="0"/>
              <a:t>Write a quick (20 minute) essay response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 smtClean="0"/>
              <a:t>Grade one person’s essay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 smtClean="0"/>
              <a:t>Grade your own essay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95241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Rubric Practice </a:t>
            </a:r>
            <a:r>
              <a:rPr lang="en-US" dirty="0" err="1" smtClean="0"/>
              <a:t>pt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53247"/>
            <a:ext cx="8918360" cy="372107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Look first at the Thesis section</a:t>
            </a:r>
          </a:p>
          <a:p>
            <a:endParaRPr lang="en-US" sz="2400" dirty="0"/>
          </a:p>
          <a:p>
            <a:r>
              <a:rPr lang="en-US" sz="2400" b="1" dirty="0" smtClean="0"/>
              <a:t>DO NOT MOVE ALONG until told to</a:t>
            </a:r>
          </a:p>
          <a:p>
            <a:endParaRPr lang="en-US" sz="2400" b="1" dirty="0"/>
          </a:p>
          <a:p>
            <a:r>
              <a:rPr lang="en-US" sz="2400" dirty="0" smtClean="0"/>
              <a:t>Read the 6 responses and sort them into what grade they would earn</a:t>
            </a:r>
            <a:endParaRPr lang="en-US" sz="2600" dirty="0" smtClean="0"/>
          </a:p>
          <a:p>
            <a:pPr lvl="1"/>
            <a:endParaRPr lang="en-US" sz="2600" dirty="0"/>
          </a:p>
          <a:p>
            <a:pPr lvl="1"/>
            <a:endParaRPr lang="en-US" sz="2600" dirty="0" smtClean="0"/>
          </a:p>
          <a:p>
            <a:pPr marL="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7402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Rubric Practice </a:t>
            </a:r>
            <a:r>
              <a:rPr lang="en-US" dirty="0" err="1" smtClean="0"/>
              <a:t>pt</a:t>
            </a:r>
            <a:r>
              <a:rPr lang="en-US" dirty="0" smtClean="0"/>
              <a:t> 1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1199598"/>
              </p:ext>
            </p:extLst>
          </p:nvPr>
        </p:nvGraphicFramePr>
        <p:xfrm>
          <a:off x="758949" y="2615184"/>
          <a:ext cx="9564626" cy="31912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46726">
                  <a:extLst>
                    <a:ext uri="{9D8B030D-6E8A-4147-A177-3AD203B41FA5}">
                      <a16:colId xmlns:a16="http://schemas.microsoft.com/office/drawing/2014/main" val="886215186"/>
                    </a:ext>
                  </a:extLst>
                </a:gridCol>
                <a:gridCol w="1169207">
                  <a:extLst>
                    <a:ext uri="{9D8B030D-6E8A-4147-A177-3AD203B41FA5}">
                      <a16:colId xmlns:a16="http://schemas.microsoft.com/office/drawing/2014/main" val="3042911180"/>
                    </a:ext>
                  </a:extLst>
                </a:gridCol>
                <a:gridCol w="1170093">
                  <a:extLst>
                    <a:ext uri="{9D8B030D-6E8A-4147-A177-3AD203B41FA5}">
                      <a16:colId xmlns:a16="http://schemas.microsoft.com/office/drawing/2014/main" val="742714466"/>
                    </a:ext>
                  </a:extLst>
                </a:gridCol>
                <a:gridCol w="1169207">
                  <a:extLst>
                    <a:ext uri="{9D8B030D-6E8A-4147-A177-3AD203B41FA5}">
                      <a16:colId xmlns:a16="http://schemas.microsoft.com/office/drawing/2014/main" val="4209501339"/>
                    </a:ext>
                  </a:extLst>
                </a:gridCol>
                <a:gridCol w="1170093">
                  <a:extLst>
                    <a:ext uri="{9D8B030D-6E8A-4147-A177-3AD203B41FA5}">
                      <a16:colId xmlns:a16="http://schemas.microsoft.com/office/drawing/2014/main" val="3791535737"/>
                    </a:ext>
                  </a:extLst>
                </a:gridCol>
                <a:gridCol w="1169207">
                  <a:extLst>
                    <a:ext uri="{9D8B030D-6E8A-4147-A177-3AD203B41FA5}">
                      <a16:colId xmlns:a16="http://schemas.microsoft.com/office/drawing/2014/main" val="2017857352"/>
                    </a:ext>
                  </a:extLst>
                </a:gridCol>
                <a:gridCol w="1170093">
                  <a:extLst>
                    <a:ext uri="{9D8B030D-6E8A-4147-A177-3AD203B41FA5}">
                      <a16:colId xmlns:a16="http://schemas.microsoft.com/office/drawing/2014/main" val="1807673830"/>
                    </a:ext>
                  </a:extLst>
                </a:gridCol>
              </a:tblGrid>
              <a:tr h="6309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Grade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5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4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3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2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0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205239"/>
                  </a:ext>
                </a:extLst>
              </a:tr>
              <a:tr h="18928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Intros you would give that grade (should be one at every level)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r>
                        <a:rPr lang="en-US" sz="2800" dirty="0" smtClean="0">
                          <a:effectLst/>
                        </a:rPr>
                        <a:t>E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F</a:t>
                      </a: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r>
                        <a:rPr lang="en-US" sz="2800" dirty="0" smtClean="0">
                          <a:effectLst/>
                        </a:rPr>
                        <a:t>A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r>
                        <a:rPr lang="en-US" sz="2800" dirty="0" smtClean="0">
                          <a:effectLst/>
                        </a:rPr>
                        <a:t>B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r>
                        <a:rPr lang="en-US" sz="2800" dirty="0" smtClean="0">
                          <a:effectLst/>
                        </a:rPr>
                        <a:t>D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r>
                        <a:rPr lang="en-US" sz="2800" dirty="0" smtClean="0">
                          <a:effectLst/>
                        </a:rPr>
                        <a:t>C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26136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92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Rubric Practice </a:t>
            </a:r>
            <a:r>
              <a:rPr lang="en-US" dirty="0" err="1" smtClean="0"/>
              <a:t>pt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53247"/>
            <a:ext cx="8918360" cy="372107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Look at the Evidence section</a:t>
            </a:r>
          </a:p>
          <a:p>
            <a:endParaRPr lang="en-US" sz="2400" dirty="0"/>
          </a:p>
          <a:p>
            <a:r>
              <a:rPr lang="en-US" sz="2400" b="1" dirty="0" smtClean="0"/>
              <a:t>DO NOT MOVE ALONG until told to</a:t>
            </a:r>
          </a:p>
          <a:p>
            <a:endParaRPr lang="en-US" sz="2400" b="1" dirty="0"/>
          </a:p>
          <a:p>
            <a:r>
              <a:rPr lang="en-US" sz="2400" dirty="0" smtClean="0"/>
              <a:t>Read the 5 responses and sort them into what grade they would earn</a:t>
            </a:r>
            <a:endParaRPr lang="en-US" sz="2600" dirty="0" smtClean="0"/>
          </a:p>
          <a:p>
            <a:pPr lvl="1"/>
            <a:endParaRPr lang="en-US" sz="2600" dirty="0"/>
          </a:p>
          <a:p>
            <a:pPr lvl="1"/>
            <a:endParaRPr lang="en-US" sz="2600" dirty="0" smtClean="0"/>
          </a:p>
          <a:p>
            <a:pPr marL="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98925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Rubric Practice </a:t>
            </a:r>
            <a:r>
              <a:rPr lang="en-US" dirty="0" err="1" smtClean="0"/>
              <a:t>pt</a:t>
            </a:r>
            <a:r>
              <a:rPr lang="en-US" dirty="0" smtClean="0"/>
              <a:t> 2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7958710"/>
              </p:ext>
            </p:extLst>
          </p:nvPr>
        </p:nvGraphicFramePr>
        <p:xfrm>
          <a:off x="758949" y="2615184"/>
          <a:ext cx="8395419" cy="25237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46726">
                  <a:extLst>
                    <a:ext uri="{9D8B030D-6E8A-4147-A177-3AD203B41FA5}">
                      <a16:colId xmlns:a16="http://schemas.microsoft.com/office/drawing/2014/main" val="886215186"/>
                    </a:ext>
                  </a:extLst>
                </a:gridCol>
                <a:gridCol w="1170093">
                  <a:extLst>
                    <a:ext uri="{9D8B030D-6E8A-4147-A177-3AD203B41FA5}">
                      <a16:colId xmlns:a16="http://schemas.microsoft.com/office/drawing/2014/main" val="742714466"/>
                    </a:ext>
                  </a:extLst>
                </a:gridCol>
                <a:gridCol w="1169207">
                  <a:extLst>
                    <a:ext uri="{9D8B030D-6E8A-4147-A177-3AD203B41FA5}">
                      <a16:colId xmlns:a16="http://schemas.microsoft.com/office/drawing/2014/main" val="4209501339"/>
                    </a:ext>
                  </a:extLst>
                </a:gridCol>
                <a:gridCol w="1170093">
                  <a:extLst>
                    <a:ext uri="{9D8B030D-6E8A-4147-A177-3AD203B41FA5}">
                      <a16:colId xmlns:a16="http://schemas.microsoft.com/office/drawing/2014/main" val="3791535737"/>
                    </a:ext>
                  </a:extLst>
                </a:gridCol>
                <a:gridCol w="1169207">
                  <a:extLst>
                    <a:ext uri="{9D8B030D-6E8A-4147-A177-3AD203B41FA5}">
                      <a16:colId xmlns:a16="http://schemas.microsoft.com/office/drawing/2014/main" val="2017857352"/>
                    </a:ext>
                  </a:extLst>
                </a:gridCol>
                <a:gridCol w="1170093">
                  <a:extLst>
                    <a:ext uri="{9D8B030D-6E8A-4147-A177-3AD203B41FA5}">
                      <a16:colId xmlns:a16="http://schemas.microsoft.com/office/drawing/2014/main" val="1807673830"/>
                    </a:ext>
                  </a:extLst>
                </a:gridCol>
              </a:tblGrid>
              <a:tr h="6309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Grade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4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3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2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0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205239"/>
                  </a:ext>
                </a:extLst>
              </a:tr>
              <a:tr h="18928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Evidence </a:t>
                      </a:r>
                      <a:r>
                        <a:rPr lang="en-US" sz="2800" dirty="0">
                          <a:effectLst/>
                        </a:rPr>
                        <a:t>you would give that </a:t>
                      </a:r>
                      <a:r>
                        <a:rPr lang="en-US" sz="2800" dirty="0" smtClean="0">
                          <a:effectLst/>
                        </a:rPr>
                        <a:t>grade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26136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16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7749</TotalTime>
  <Words>459</Words>
  <Application>Microsoft Office PowerPoint</Application>
  <PresentationFormat>Widescreen</PresentationFormat>
  <Paragraphs>118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Century Gothic</vt:lpstr>
      <vt:lpstr>Times New Roman</vt:lpstr>
      <vt:lpstr>Wingdings 3</vt:lpstr>
      <vt:lpstr>Ion</vt:lpstr>
      <vt:lpstr>Warmup 12/10</vt:lpstr>
      <vt:lpstr>Logistics</vt:lpstr>
      <vt:lpstr>Writing Practice</vt:lpstr>
      <vt:lpstr>Arguments</vt:lpstr>
      <vt:lpstr>Rubric Practice</vt:lpstr>
      <vt:lpstr>Rubric Practice pt 1</vt:lpstr>
      <vt:lpstr>Rubric Practice pt 1</vt:lpstr>
      <vt:lpstr>Rubric Practice pt 2</vt:lpstr>
      <vt:lpstr>Rubric Practice pt 2</vt:lpstr>
      <vt:lpstr>Rubric Practice pt 3</vt:lpstr>
      <vt:lpstr>Rubric Practice pt 3</vt:lpstr>
      <vt:lpstr>Quick Essay</vt:lpstr>
      <vt:lpstr>Peer Review</vt:lpstr>
      <vt:lpstr>Self Review</vt:lpstr>
      <vt:lpstr>Clean up:</vt:lpstr>
    </vt:vector>
  </TitlesOfParts>
  <Company>Issaquah School District 411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Modern Inequalities</dc:title>
  <dc:creator>Best, Derek    IHS - Long Term Sub</dc:creator>
  <cp:lastModifiedBy>Best, Derek    IHS - Staff</cp:lastModifiedBy>
  <cp:revision>257</cp:revision>
  <cp:lastPrinted>2018-09-28T15:55:47Z</cp:lastPrinted>
  <dcterms:created xsi:type="dcterms:W3CDTF">2016-09-02T19:20:55Z</dcterms:created>
  <dcterms:modified xsi:type="dcterms:W3CDTF">2019-12-10T22:57:51Z</dcterms:modified>
</cp:coreProperties>
</file>