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88" r:id="rId3"/>
    <p:sldId id="258" r:id="rId4"/>
    <p:sldId id="271" r:id="rId5"/>
    <p:sldId id="272" r:id="rId6"/>
    <p:sldId id="276" r:id="rId7"/>
    <p:sldId id="280" r:id="rId8"/>
    <p:sldId id="273" r:id="rId9"/>
    <p:sldId id="277" r:id="rId10"/>
    <p:sldId id="278" r:id="rId11"/>
    <p:sldId id="279" r:id="rId12"/>
    <p:sldId id="281" r:id="rId13"/>
    <p:sldId id="275" r:id="rId14"/>
    <p:sldId id="289" r:id="rId15"/>
    <p:sldId id="261" r:id="rId16"/>
    <p:sldId id="262" r:id="rId17"/>
    <p:sldId id="282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t, Derek    IHS - Long Term Sub" initials="BDI-LTS" lastIdx="1" clrIdx="0">
    <p:extLst>
      <p:ext uri="{19B8F6BF-5375-455C-9EA6-DF929625EA0E}">
        <p15:presenceInfo xmlns:p15="http://schemas.microsoft.com/office/powerpoint/2012/main" userId="S-1-5-21-2461959177-2891581397-3251602476-259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0T07:59:09.574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0T07:59:09.574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0T07:59:09.574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0T07:59:09.574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0T07:59:09.574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0T07:59:09.574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0T07:59:09.574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0T07:59:09.574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3/21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7522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a Unit 7 title page:</a:t>
            </a:r>
          </a:p>
          <a:p>
            <a:pPr marL="457200" lvl="1" indent="0" algn="ctr">
              <a:buNone/>
            </a:pPr>
            <a:endParaRPr lang="en-US" sz="2600" dirty="0"/>
          </a:p>
          <a:p>
            <a:pPr marL="457200" lvl="1" indent="0" algn="ctr">
              <a:buNone/>
            </a:pPr>
            <a:r>
              <a:rPr lang="en-US" sz="2600" dirty="0" smtClean="0"/>
              <a:t>UNIT 7: THE INDUSTRIAL REVOLUTION</a:t>
            </a:r>
          </a:p>
          <a:p>
            <a:endParaRPr lang="en-US" sz="2800" dirty="0" smtClean="0"/>
          </a:p>
          <a:p>
            <a:r>
              <a:rPr lang="en-US" sz="2800" dirty="0" smtClean="0"/>
              <a:t>Then make a warmup page and answer:</a:t>
            </a:r>
            <a:endParaRPr lang="en-US" sz="2800" dirty="0"/>
          </a:p>
          <a:p>
            <a:pPr lvl="1"/>
            <a:r>
              <a:rPr lang="en-US" sz="2600" dirty="0" smtClean="0"/>
              <a:t>What is the Industrial Revolution?</a:t>
            </a:r>
          </a:p>
          <a:p>
            <a:pPr lvl="1"/>
            <a:r>
              <a:rPr lang="en-US" sz="2600" dirty="0" smtClean="0"/>
              <a:t>How has it change human society?</a:t>
            </a:r>
            <a:endParaRPr lang="en-US" sz="26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55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065" y="1159934"/>
            <a:ext cx="48090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1832</a:t>
            </a:r>
          </a:p>
          <a:p>
            <a:pPr algn="ctr"/>
            <a:r>
              <a:rPr lang="en-US" sz="2000" dirty="0" smtClean="0"/>
              <a:t>Letters take 3 weeks to cross America</a:t>
            </a:r>
          </a:p>
          <a:p>
            <a:pPr algn="ctr"/>
            <a:r>
              <a:rPr lang="en-US" sz="2000" dirty="0" smtClean="0"/>
              <a:t>4-6 weeks to/from Europe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781799" y="1159934"/>
            <a:ext cx="4665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1932</a:t>
            </a:r>
          </a:p>
          <a:p>
            <a:pPr algn="ctr"/>
            <a:r>
              <a:rPr lang="en-US" sz="2000" dirty="0" smtClean="0"/>
              <a:t>1 in 3 Americans have telephones</a:t>
            </a:r>
          </a:p>
          <a:p>
            <a:pPr algn="ctr"/>
            <a:r>
              <a:rPr lang="en-US" sz="2000" dirty="0" smtClean="0"/>
              <a:t>Telephone calls to Europe available in 1930</a:t>
            </a:r>
            <a:endParaRPr lang="en-US" sz="2000" dirty="0"/>
          </a:p>
        </p:txBody>
      </p:sp>
      <p:pic>
        <p:nvPicPr>
          <p:cNvPr id="9218" name="Picture 2" descr="https://upload.wikimedia.org/wikipedia/commons/thumb/e/e2/Pony_express_crop.jpg/800px-Pony_express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2" y="2292377"/>
            <a:ext cx="3840692" cy="45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866" y="2606484"/>
            <a:ext cx="4965000" cy="39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063" y="1051213"/>
            <a:ext cx="48090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1832</a:t>
            </a:r>
          </a:p>
          <a:p>
            <a:pPr algn="ctr"/>
            <a:r>
              <a:rPr lang="en-US" sz="2000" dirty="0" smtClean="0"/>
              <a:t>Only sources of unnatural light are candles and fire. </a:t>
            </a:r>
          </a:p>
          <a:p>
            <a:pPr algn="ctr"/>
            <a:r>
              <a:rPr lang="en-US" sz="2000" dirty="0" smtClean="0"/>
              <a:t>Most go to bed at sunset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01855" y="1061026"/>
            <a:ext cx="4986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1932</a:t>
            </a:r>
          </a:p>
          <a:p>
            <a:pPr algn="ctr"/>
            <a:r>
              <a:rPr lang="en-US" sz="2000" dirty="0" smtClean="0"/>
              <a:t>All American cities are lit by electricity.</a:t>
            </a:r>
          </a:p>
          <a:p>
            <a:pPr algn="ctr"/>
            <a:r>
              <a:rPr lang="en-US" sz="2000" dirty="0" smtClean="0"/>
              <a:t>Night life has developed in many cities.</a:t>
            </a:r>
            <a:endParaRPr lang="en-US" sz="2000" dirty="0"/>
          </a:p>
        </p:txBody>
      </p:sp>
      <p:pic>
        <p:nvPicPr>
          <p:cNvPr id="10244" name="Picture 4" descr="Image result for writing by candle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57" y="2489296"/>
            <a:ext cx="3631681" cy="43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diner at n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64" y="2469572"/>
            <a:ext cx="61912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9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066" y="1159934"/>
            <a:ext cx="46651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1832</a:t>
            </a:r>
          </a:p>
          <a:p>
            <a:pPr algn="ctr"/>
            <a:r>
              <a:rPr lang="en-US" sz="2000" dirty="0" smtClean="0"/>
              <a:t>Kitchens are crude</a:t>
            </a:r>
          </a:p>
          <a:p>
            <a:pPr algn="ctr"/>
            <a:r>
              <a:rPr lang="en-US" sz="2000" dirty="0" smtClean="0"/>
              <a:t>Cooking done by fireplace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7798" y="965201"/>
            <a:ext cx="4919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1932</a:t>
            </a:r>
          </a:p>
          <a:p>
            <a:pPr algn="ctr"/>
            <a:r>
              <a:rPr lang="en-US" sz="2000" dirty="0" smtClean="0"/>
              <a:t>Mass produced appliances. </a:t>
            </a:r>
          </a:p>
          <a:p>
            <a:pPr algn="ctr"/>
            <a:r>
              <a:rPr lang="en-US" sz="2000" dirty="0" smtClean="0"/>
              <a:t>Ovens, stoves, and ice boxes</a:t>
            </a:r>
          </a:p>
          <a:p>
            <a:pPr algn="ctr"/>
            <a:r>
              <a:rPr lang="en-US" sz="2000" dirty="0" smtClean="0"/>
              <a:t>Refrigerators in some homes.</a:t>
            </a:r>
          </a:p>
          <a:p>
            <a:pPr algn="ctr"/>
            <a:endParaRPr lang="en-US" sz="2000" dirty="0"/>
          </a:p>
        </p:txBody>
      </p:sp>
      <p:pic>
        <p:nvPicPr>
          <p:cNvPr id="12292" name="Picture 4" descr="Image result for kitchen 19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56" y="2447691"/>
            <a:ext cx="5767019" cy="394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kitchen 180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9" y="2544231"/>
            <a:ext cx="513397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066" y="1159934"/>
            <a:ext cx="46651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1832</a:t>
            </a:r>
          </a:p>
          <a:p>
            <a:pPr algn="ctr"/>
            <a:r>
              <a:rPr lang="en-US" sz="2000" dirty="0" smtClean="0"/>
              <a:t>Wars are fought with muskets</a:t>
            </a:r>
          </a:p>
          <a:p>
            <a:pPr algn="ctr"/>
            <a:r>
              <a:rPr lang="en-US" sz="2000" dirty="0" smtClean="0"/>
              <a:t>Horsemen still charge with lances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781799" y="1159934"/>
            <a:ext cx="46651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1932</a:t>
            </a:r>
          </a:p>
          <a:p>
            <a:pPr algn="ctr"/>
            <a:r>
              <a:rPr lang="en-US" sz="2000" dirty="0" smtClean="0"/>
              <a:t>Wars are fought with machine guns, tanks, planes, and missiles.</a:t>
            </a:r>
            <a:endParaRPr lang="en-US" sz="2000" dirty="0"/>
          </a:p>
        </p:txBody>
      </p:sp>
      <p:pic>
        <p:nvPicPr>
          <p:cNvPr id="6146" name="Picture 2" descr="https://upload.wikimedia.org/wikipedia/commons/thumb/3/3d/Charge_of_Pozna%C5%84_Cavalery_during_November_Uprising.JPG/1280px-Charge_of_Pozna%C5%84_Cavalery_during_November_Upri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5" y="2457696"/>
            <a:ext cx="5878286" cy="40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tanks 1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466" y="3166534"/>
            <a:ext cx="6083534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5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7: The Industrial Revolution</a:t>
            </a:r>
            <a:endParaRPr lang="en-US" dirty="0"/>
          </a:p>
        </p:txBody>
      </p:sp>
      <p:pic>
        <p:nvPicPr>
          <p:cNvPr id="7" name="Picture 4" descr="Image result for industrial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078" y="1853248"/>
            <a:ext cx="4038922" cy="50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ildlab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5" y="1853248"/>
            <a:ext cx="54006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14262"/>
            <a:ext cx="3165894" cy="5043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894" y="5645500"/>
            <a:ext cx="4987183" cy="12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The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The second great social revolution in human history.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 smtClean="0"/>
              <a:t>Came in two waves:</a:t>
            </a:r>
          </a:p>
          <a:p>
            <a:pPr lvl="1"/>
            <a:r>
              <a:rPr lang="en-US" sz="2600" dirty="0" smtClean="0"/>
              <a:t>The First Industrial Revolution: 1760-1840 in Britain</a:t>
            </a:r>
          </a:p>
          <a:p>
            <a:pPr lvl="1"/>
            <a:r>
              <a:rPr lang="en-US" sz="2600" dirty="0" smtClean="0"/>
              <a:t>The Second: 1860-1920 in Europe and America and Japan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628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7521" cy="419548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Industrialization</a:t>
            </a:r>
            <a:r>
              <a:rPr lang="en-US" sz="2800" dirty="0" smtClean="0"/>
              <a:t> is the process of a society changing into a mechanized society.</a:t>
            </a:r>
          </a:p>
          <a:p>
            <a:endParaRPr lang="en-US" sz="2800" dirty="0" smtClean="0"/>
          </a:p>
          <a:p>
            <a:r>
              <a:rPr lang="en-US" sz="2800" b="1" dirty="0" smtClean="0"/>
              <a:t>Mechanization</a:t>
            </a:r>
            <a:r>
              <a:rPr lang="en-US" sz="2800" dirty="0" smtClean="0"/>
              <a:t> is the use of machines to create things or do work—rather than human/animal power.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26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602289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main change is production.</a:t>
            </a:r>
          </a:p>
          <a:p>
            <a:r>
              <a:rPr lang="en-US" sz="2800" dirty="0" smtClean="0"/>
              <a:t>Mechanization allows the same number of workers to produce more.</a:t>
            </a:r>
          </a:p>
          <a:p>
            <a:r>
              <a:rPr lang="en-US" sz="2800" dirty="0" smtClean="0"/>
              <a:t>Since less people were needed to make the food, tools, clothes, etc. it allowed greater specialization.</a:t>
            </a:r>
            <a:endParaRPr lang="en-US" sz="2800" dirty="0"/>
          </a:p>
        </p:txBody>
      </p:sp>
      <p:pic>
        <p:nvPicPr>
          <p:cNvPr id="13314" name="Picture 2" descr="https://upload.wikimedia.org/wikipedia/commons/thumb/2/22/Historic_world_GDP_per_capita.svg/540px-Historic_world_GDP_per_capit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676399"/>
            <a:ext cx="5486399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2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7521" cy="419548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Industrialization led to many changes:</a:t>
            </a:r>
          </a:p>
          <a:p>
            <a:pPr lvl="1"/>
            <a:r>
              <a:rPr lang="en-US" sz="2600" dirty="0" smtClean="0"/>
              <a:t>Greater population</a:t>
            </a:r>
          </a:p>
          <a:p>
            <a:pPr lvl="1"/>
            <a:r>
              <a:rPr lang="en-US" sz="2600" dirty="0" smtClean="0"/>
              <a:t>Growth of </a:t>
            </a:r>
            <a:r>
              <a:rPr lang="en-US" sz="2600" dirty="0" smtClean="0"/>
              <a:t>cities </a:t>
            </a:r>
          </a:p>
          <a:p>
            <a:pPr lvl="1"/>
            <a:r>
              <a:rPr lang="en-US" sz="2600" dirty="0" smtClean="0"/>
              <a:t>Farms grow in size, decrease in number</a:t>
            </a:r>
            <a:endParaRPr lang="en-US" sz="2600" dirty="0" smtClean="0"/>
          </a:p>
          <a:p>
            <a:pPr lvl="1"/>
            <a:r>
              <a:rPr lang="en-US" sz="2600" dirty="0" smtClean="0"/>
              <a:t>Vastly increased population density</a:t>
            </a:r>
          </a:p>
          <a:p>
            <a:pPr lvl="1"/>
            <a:r>
              <a:rPr lang="en-US" sz="2600" dirty="0" smtClean="0"/>
              <a:t>People owned more</a:t>
            </a:r>
          </a:p>
          <a:p>
            <a:pPr lvl="1"/>
            <a:r>
              <a:rPr lang="en-US" sz="2600" dirty="0" smtClean="0"/>
              <a:t>People moved more often</a:t>
            </a:r>
          </a:p>
          <a:p>
            <a:pPr lvl="1"/>
            <a:r>
              <a:rPr lang="en-US" sz="2600" dirty="0" smtClean="0"/>
              <a:t>Accelerating development of the sciences</a:t>
            </a:r>
          </a:p>
          <a:p>
            <a:pPr lvl="1"/>
            <a:r>
              <a:rPr lang="en-US" sz="2600" dirty="0" smtClean="0"/>
              <a:t>Decline in environmental health</a:t>
            </a:r>
          </a:p>
          <a:p>
            <a:pPr lvl="1"/>
            <a:r>
              <a:rPr lang="en-US" sz="2600" dirty="0" smtClean="0"/>
              <a:t>Increase in worker/citizen unhappiness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9568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Assignment: </a:t>
            </a:r>
            <a:r>
              <a:rPr lang="en-US" b="1" dirty="0" smtClean="0"/>
              <a:t>Industrialization Intro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752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Read each part.</a:t>
            </a:r>
          </a:p>
          <a:p>
            <a:endParaRPr lang="en-US" sz="2800" dirty="0"/>
          </a:p>
          <a:p>
            <a:r>
              <a:rPr lang="en-US" sz="2800" dirty="0" smtClean="0"/>
              <a:t>Summarize or answer questions on the right.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3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Makeups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7522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Available now</a:t>
            </a:r>
          </a:p>
          <a:p>
            <a:endParaRPr lang="en-US" sz="2800" dirty="0"/>
          </a:p>
          <a:p>
            <a:r>
              <a:rPr lang="en-US" sz="2800" dirty="0" smtClean="0"/>
              <a:t>Will not be multiple choice. Expect to write.</a:t>
            </a:r>
          </a:p>
          <a:p>
            <a:endParaRPr lang="en-US" sz="2800" dirty="0"/>
          </a:p>
          <a:p>
            <a:r>
              <a:rPr lang="en-US" sz="2800" dirty="0" smtClean="0"/>
              <a:t>You’ll need about 20-30 minutes.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2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Louis Maurer</a:t>
            </a:r>
            <a:br>
              <a:rPr lang="en-US" dirty="0" smtClean="0"/>
            </a:br>
            <a:r>
              <a:rPr lang="en-US" dirty="0" smtClean="0"/>
              <a:t>1832-1932</a:t>
            </a:r>
            <a:endParaRPr lang="en-US" dirty="0"/>
          </a:p>
        </p:txBody>
      </p:sp>
      <p:pic>
        <p:nvPicPr>
          <p:cNvPr id="1026" name="Picture 2" descr="https://upload.wikimedia.org/wikipedia/commons/d/d5/Louis_Maurer_before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18" y="1752600"/>
            <a:ext cx="5067908" cy="582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Louis Maurer</a:t>
            </a:r>
            <a:br>
              <a:rPr lang="en-US" dirty="0" smtClean="0"/>
            </a:br>
            <a:r>
              <a:rPr lang="en-US" dirty="0" smtClean="0"/>
              <a:t>1832-1932</a:t>
            </a:r>
            <a:endParaRPr lang="en-US" dirty="0"/>
          </a:p>
        </p:txBody>
      </p:sp>
      <p:pic>
        <p:nvPicPr>
          <p:cNvPr id="2054" name="Picture 6" descr="File:Louis Maurer - The Great Royal Buffalo Hunt - 1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3801"/>
            <a:ext cx="6078282" cy="377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ouis Mau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82" y="2082801"/>
            <a:ext cx="5815852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2/29/Case_03_-_Height_of_Farm_Development_%281830%29_-_Dioramas_in_the_Fisher_Museum_%28Harvard_Forest%29_-_DSC07365.JPG/640px-Case_03_-_Height_of_Farm_Development_%281830%29_-_Dioramas_in_the_Fisher_Museum_%28Harvard_Forest%29_-_DSC07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8411"/>
            <a:ext cx="60960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own 1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66" y="2538411"/>
            <a:ext cx="5935033" cy="39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066" y="1159934"/>
            <a:ext cx="46651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1832</a:t>
            </a:r>
          </a:p>
          <a:p>
            <a:pPr algn="ctr"/>
            <a:r>
              <a:rPr lang="en-US" sz="2000" dirty="0" smtClean="0"/>
              <a:t>Most of America looked liked this.</a:t>
            </a:r>
          </a:p>
          <a:p>
            <a:pPr algn="ctr"/>
            <a:r>
              <a:rPr lang="en-US" sz="2000" dirty="0" smtClean="0"/>
              <a:t>91.2% of Americans live on Farms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781799" y="1159934"/>
            <a:ext cx="46651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1932</a:t>
            </a:r>
          </a:p>
          <a:p>
            <a:pPr algn="ctr"/>
            <a:r>
              <a:rPr lang="en-US" sz="2000" dirty="0" smtClean="0"/>
              <a:t>Most of America looked liked this.</a:t>
            </a:r>
          </a:p>
          <a:p>
            <a:pPr algn="ctr"/>
            <a:r>
              <a:rPr lang="en-US" sz="2000" dirty="0" smtClean="0"/>
              <a:t>43.9% live on farms.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37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066" y="1159934"/>
            <a:ext cx="46651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1832</a:t>
            </a:r>
          </a:p>
          <a:p>
            <a:pPr algn="ctr"/>
            <a:r>
              <a:rPr lang="en-US" sz="2000" dirty="0" smtClean="0"/>
              <a:t>12 million people live in America</a:t>
            </a:r>
          </a:p>
          <a:p>
            <a:pPr algn="ctr"/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781799" y="1159934"/>
            <a:ext cx="4665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1932</a:t>
            </a:r>
          </a:p>
          <a:p>
            <a:pPr algn="ctr"/>
            <a:r>
              <a:rPr lang="en-US" sz="2000" dirty="0" smtClean="0"/>
              <a:t>123 million live in America</a:t>
            </a:r>
            <a:endParaRPr lang="en-US" sz="2000" dirty="0"/>
          </a:p>
        </p:txBody>
      </p:sp>
      <p:pic>
        <p:nvPicPr>
          <p:cNvPr id="7170" name="Picture 2" descr="Image result for marketplace 1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6" y="2836219"/>
            <a:ext cx="4791317" cy="339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crowded street 1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4" y="2590800"/>
            <a:ext cx="5232098" cy="37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066" y="1159934"/>
            <a:ext cx="46651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1832</a:t>
            </a:r>
          </a:p>
          <a:p>
            <a:pPr algn="ctr"/>
            <a:r>
              <a:rPr lang="en-US" sz="2000" dirty="0" smtClean="0"/>
              <a:t>New York’s Population:</a:t>
            </a:r>
          </a:p>
          <a:p>
            <a:pPr algn="ctr"/>
            <a:r>
              <a:rPr lang="en-US" sz="2000" dirty="0" smtClean="0"/>
              <a:t>202,300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781799" y="1159934"/>
            <a:ext cx="46651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1932</a:t>
            </a:r>
          </a:p>
          <a:p>
            <a:pPr algn="ctr"/>
            <a:r>
              <a:rPr lang="en-US" sz="2000" dirty="0" smtClean="0"/>
              <a:t>New York’s Population:</a:t>
            </a:r>
          </a:p>
          <a:p>
            <a:pPr algn="ctr"/>
            <a:r>
              <a:rPr lang="en-US" sz="2000" dirty="0" smtClean="0"/>
              <a:t>6,930,446</a:t>
            </a:r>
            <a:endParaRPr lang="en-US" sz="2000" dirty="0"/>
          </a:p>
        </p:txBody>
      </p:sp>
      <p:pic>
        <p:nvPicPr>
          <p:cNvPr id="11270" name="Picture 6" descr="Image result for new york 193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3" y="2298707"/>
            <a:ext cx="5958945" cy="446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1830s new y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86" y="2752703"/>
            <a:ext cx="6091019" cy="356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8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32481" y="1473201"/>
            <a:ext cx="46651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1832</a:t>
            </a:r>
          </a:p>
          <a:p>
            <a:pPr algn="ctr"/>
            <a:r>
              <a:rPr lang="en-US" sz="2000" dirty="0" smtClean="0"/>
              <a:t>Two forms of Travel:</a:t>
            </a:r>
          </a:p>
          <a:p>
            <a:pPr algn="ctr"/>
            <a:r>
              <a:rPr lang="en-US" sz="2000" dirty="0" smtClean="0"/>
              <a:t>Walk or Horse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32653" y="1536164"/>
            <a:ext cx="33944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1870</a:t>
            </a:r>
          </a:p>
          <a:p>
            <a:pPr algn="ctr"/>
            <a:r>
              <a:rPr lang="en-US" sz="2000" dirty="0" smtClean="0"/>
              <a:t>Increasingly replaced by Railroads</a:t>
            </a:r>
            <a:endParaRPr lang="en-US" sz="2000" dirty="0"/>
          </a:p>
        </p:txBody>
      </p:sp>
      <p:pic>
        <p:nvPicPr>
          <p:cNvPr id="4098" name="Picture 2" descr="Image result for horse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40" y="2674937"/>
            <a:ext cx="4200173" cy="31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69work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933" y="2674937"/>
            <a:ext cx="4264135" cy="31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town 19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68" y="2674937"/>
            <a:ext cx="3904777" cy="31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76114" y="1536163"/>
            <a:ext cx="33944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1932</a:t>
            </a:r>
          </a:p>
          <a:p>
            <a:pPr algn="ctr"/>
            <a:r>
              <a:rPr lang="en-US" sz="2000" dirty="0" smtClean="0"/>
              <a:t>Cars have made the horse irrelevant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85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066" y="1159934"/>
            <a:ext cx="46651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1832</a:t>
            </a:r>
          </a:p>
          <a:p>
            <a:pPr algn="ctr"/>
            <a:r>
              <a:rPr lang="en-US" sz="2000" dirty="0" smtClean="0"/>
              <a:t>Wooden Sail Boats</a:t>
            </a:r>
          </a:p>
          <a:p>
            <a:pPr algn="ctr"/>
            <a:r>
              <a:rPr lang="en-US" sz="2000" dirty="0" smtClean="0"/>
              <a:t>Few carry more than 150 people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781799" y="1159934"/>
            <a:ext cx="4665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1932</a:t>
            </a:r>
          </a:p>
          <a:p>
            <a:pPr algn="ctr"/>
            <a:r>
              <a:rPr lang="en-US" sz="2000" dirty="0" smtClean="0"/>
              <a:t>Steel ships. Most use diesel.</a:t>
            </a:r>
          </a:p>
          <a:p>
            <a:pPr algn="ctr"/>
            <a:r>
              <a:rPr lang="en-US" sz="2000" dirty="0" smtClean="0"/>
              <a:t>The largest carry more than 2000 people</a:t>
            </a:r>
            <a:endParaRPr lang="en-US" sz="2000" dirty="0"/>
          </a:p>
        </p:txBody>
      </p:sp>
      <p:pic>
        <p:nvPicPr>
          <p:cNvPr id="8194" name="Picture 2" descr="Image result for 1830 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2590800"/>
            <a:ext cx="57150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1930 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65" y="2590800"/>
            <a:ext cx="6053667" cy="365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2672</TotalTime>
  <Words>449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Warmup 3/21</vt:lpstr>
      <vt:lpstr>Test Makeups</vt:lpstr>
      <vt:lpstr>Louis Maurer 1832-1932</vt:lpstr>
      <vt:lpstr>Louis Maurer 1832-1932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7: The Industrial Revolution</vt:lpstr>
      <vt:lpstr>NOTES: The Industrial Revolution</vt:lpstr>
      <vt:lpstr>Notes: Industrialization</vt:lpstr>
      <vt:lpstr>Notes: Industrialization</vt:lpstr>
      <vt:lpstr>Notes: Industrialization</vt:lpstr>
      <vt:lpstr>Assignment: Industrialization 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Best, Derek    IHS - Staff</cp:lastModifiedBy>
  <cp:revision>60</cp:revision>
  <dcterms:created xsi:type="dcterms:W3CDTF">2017-03-06T05:27:53Z</dcterms:created>
  <dcterms:modified xsi:type="dcterms:W3CDTF">2020-03-12T15:45:23Z</dcterms:modified>
</cp:coreProperties>
</file>