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8"/>
  </p:handoutMasterIdLst>
  <p:sldIdLst>
    <p:sldId id="338" r:id="rId2"/>
    <p:sldId id="336" r:id="rId3"/>
    <p:sldId id="333" r:id="rId4"/>
    <p:sldId id="323" r:id="rId5"/>
    <p:sldId id="320" r:id="rId6"/>
    <p:sldId id="329" r:id="rId7"/>
    <p:sldId id="325" r:id="rId8"/>
    <p:sldId id="321" r:id="rId9"/>
    <p:sldId id="330" r:id="rId10"/>
    <p:sldId id="327" r:id="rId11"/>
    <p:sldId id="322" r:id="rId12"/>
    <p:sldId id="331" r:id="rId13"/>
    <p:sldId id="337" r:id="rId14"/>
    <p:sldId id="339" r:id="rId15"/>
    <p:sldId id="341" r:id="rId16"/>
    <p:sldId id="34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A4115-2B7C-42A7-B023-906A4B1A6DA8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5968C-72B5-4C05-9961-BC2759AEA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406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349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67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457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3880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743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1/7/2020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022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1/7/2020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626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76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502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231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69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246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1/7/2020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368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1/7/2020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535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1/7/2020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600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1/7/2020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115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900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FB53939-C654-4C72-999E-664256B5E3B4}" type="datetimeFigureOut">
              <a:rPr lang="en-US" smtClean="0"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BA7C9-B382-4EB6-8923-3FE475F26C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8405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5/5b/Raffaello_Sposalizio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5/5b/Raffaello_Sposalizio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</a:t>
            </a:r>
            <a:r>
              <a:rPr lang="en-US" dirty="0" smtClean="0"/>
              <a:t>: Renaissance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53248"/>
            <a:ext cx="8947522" cy="4195481"/>
          </a:xfrm>
        </p:spPr>
        <p:txBody>
          <a:bodyPr>
            <a:normAutofit/>
          </a:bodyPr>
          <a:lstStyle/>
          <a:p>
            <a:r>
              <a:rPr lang="en-US" sz="2800" b="1" i="1" dirty="0" smtClean="0"/>
              <a:t>Renaissance</a:t>
            </a:r>
            <a:r>
              <a:rPr lang="en-US" sz="2800" dirty="0" smtClean="0"/>
              <a:t>: a period during which there was a flourishing of art in Europe, inspired by old Roman and Greek values</a:t>
            </a:r>
            <a:r>
              <a:rPr lang="en-US" sz="2800" dirty="0" smtClean="0"/>
              <a:t>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2061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Notes: Humanism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53248"/>
            <a:ext cx="9721441" cy="4195481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Perhaps the most important legacy of the Renaissance.</a:t>
            </a:r>
          </a:p>
          <a:p>
            <a:endParaRPr lang="en-US" sz="2800" dirty="0"/>
          </a:p>
          <a:p>
            <a:r>
              <a:rPr lang="en-US" sz="2800" b="1" i="1" dirty="0" smtClean="0"/>
              <a:t>Humanism</a:t>
            </a:r>
            <a:r>
              <a:rPr lang="en-US" sz="2800" dirty="0" smtClean="0"/>
              <a:t> is the focus on human qualities rather than idealized or divine qualities. </a:t>
            </a:r>
          </a:p>
          <a:p>
            <a:pPr lvl="1"/>
            <a:r>
              <a:rPr lang="en-US" sz="2600" dirty="0" smtClean="0"/>
              <a:t>It is the belief that we can help ourselves and don’t need to be saved.</a:t>
            </a:r>
          </a:p>
          <a:p>
            <a:endParaRPr lang="en-US" sz="2800" dirty="0"/>
          </a:p>
          <a:p>
            <a:r>
              <a:rPr lang="en-US" sz="2800" dirty="0" smtClean="0"/>
              <a:t>Humanist artists focused on showing human emotion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6773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014" y="146831"/>
            <a:ext cx="9404723" cy="1400530"/>
          </a:xfrm>
        </p:spPr>
        <p:txBody>
          <a:bodyPr/>
          <a:lstStyle/>
          <a:p>
            <a:r>
              <a:rPr lang="en-US" dirty="0" smtClean="0"/>
              <a:t>Jesus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File:Spas vsederzhitel sin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013" y="847095"/>
            <a:ext cx="3120131" cy="602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ile:Giovanni Santi - Christ supported by two ange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144" y="847095"/>
            <a:ext cx="4970353" cy="603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51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014" y="146831"/>
            <a:ext cx="9404723" cy="1400530"/>
          </a:xfrm>
        </p:spPr>
        <p:txBody>
          <a:bodyPr/>
          <a:lstStyle/>
          <a:p>
            <a:r>
              <a:rPr lang="en-US" dirty="0" smtClean="0"/>
              <a:t>Jesus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090484" y="1204112"/>
            <a:ext cx="3534166" cy="4844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2800" b="1" dirty="0" smtClean="0"/>
              <a:t>In Notebook</a:t>
            </a:r>
            <a:r>
              <a:rPr lang="en-US" sz="2800" dirty="0" smtClean="0"/>
              <a:t>:</a:t>
            </a:r>
          </a:p>
          <a:p>
            <a:pPr lvl="1"/>
            <a:r>
              <a:rPr lang="en-US" sz="2600" dirty="0" smtClean="0"/>
              <a:t>In what ways does the painting on the right display humanism more than that on the left.</a:t>
            </a:r>
            <a:endParaRPr lang="en-US" sz="2600" dirty="0"/>
          </a:p>
        </p:txBody>
      </p:sp>
      <p:pic>
        <p:nvPicPr>
          <p:cNvPr id="7" name="Picture 2" descr="File:Spas vsederzhitel sin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8970"/>
            <a:ext cx="3120131" cy="602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ile:Giovanni Santi - Christ supported by two ange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131" y="818970"/>
            <a:ext cx="4970353" cy="603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98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Task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53248"/>
            <a:ext cx="9721441" cy="4195481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To finish assignment, go to my website and do the following:</a:t>
            </a:r>
          </a:p>
          <a:p>
            <a:pPr lvl="1"/>
            <a:r>
              <a:rPr lang="en-US" sz="2600" b="1" dirty="0" smtClean="0"/>
              <a:t>Prompt:</a:t>
            </a:r>
            <a:r>
              <a:rPr lang="en-US" sz="2600" dirty="0" smtClean="0"/>
              <a:t> how can </a:t>
            </a:r>
            <a:r>
              <a:rPr lang="en-US" sz="2600" i="1" dirty="0" smtClean="0"/>
              <a:t>humanism</a:t>
            </a:r>
            <a:r>
              <a:rPr lang="en-US" sz="2600" dirty="0" smtClean="0"/>
              <a:t> be seen in Renaissance but not Medieval art?</a:t>
            </a:r>
            <a:endParaRPr lang="en-US" sz="2800" dirty="0"/>
          </a:p>
          <a:p>
            <a:pPr lvl="1"/>
            <a:r>
              <a:rPr lang="en-US" sz="2800" dirty="0" smtClean="0"/>
              <a:t>Look at the paintings provided and use at least 3 of them to prove your answer</a:t>
            </a:r>
          </a:p>
          <a:p>
            <a:pPr lvl="1"/>
            <a:r>
              <a:rPr lang="en-US" sz="2800" dirty="0" smtClean="0"/>
              <a:t>When using paintings as a source, talk about the specific things you see in the painting that shows your point.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69015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Warmup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Grab an </a:t>
            </a:r>
            <a:r>
              <a:rPr lang="en-US" sz="2800" dirty="0" err="1" smtClean="0"/>
              <a:t>ipad</a:t>
            </a:r>
            <a:r>
              <a:rPr lang="en-US" sz="2800" dirty="0" smtClean="0"/>
              <a:t> and a partner (or you can work on your own)</a:t>
            </a:r>
          </a:p>
          <a:p>
            <a:endParaRPr lang="en-US" sz="2800" dirty="0"/>
          </a:p>
          <a:p>
            <a:r>
              <a:rPr lang="en-US" sz="2800" dirty="0" smtClean="0"/>
              <a:t>Turn in:</a:t>
            </a:r>
          </a:p>
          <a:p>
            <a:pPr lvl="1"/>
            <a:r>
              <a:rPr lang="en-US" sz="2600" dirty="0" smtClean="0"/>
              <a:t>Medieval Europe</a:t>
            </a:r>
          </a:p>
          <a:p>
            <a:pPr lvl="1"/>
            <a:r>
              <a:rPr lang="en-US" sz="2600" dirty="0" smtClean="0"/>
              <a:t>Crises of the 14</a:t>
            </a:r>
            <a:r>
              <a:rPr lang="en-US" sz="2600" baseline="30000" dirty="0" smtClean="0"/>
              <a:t>th</a:t>
            </a:r>
            <a:r>
              <a:rPr lang="en-US" sz="2600" dirty="0" smtClean="0"/>
              <a:t> century</a:t>
            </a:r>
          </a:p>
        </p:txBody>
      </p:sp>
    </p:spTree>
    <p:extLst>
      <p:ext uri="{BB962C8B-B14F-4D97-AF65-F5344CB8AC3E}">
        <p14:creationId xmlns:p14="http://schemas.microsoft.com/office/powerpoint/2010/main" val="395849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Renaissance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53248"/>
            <a:ext cx="9721441" cy="4195481"/>
          </a:xfrm>
        </p:spPr>
        <p:txBody>
          <a:bodyPr>
            <a:normAutofit fontScale="85000" lnSpcReduction="20000"/>
          </a:bodyPr>
          <a:lstStyle/>
          <a:p>
            <a:r>
              <a:rPr lang="en-US" sz="2800" b="1" i="1" dirty="0" smtClean="0"/>
              <a:t>Realism</a:t>
            </a:r>
            <a:r>
              <a:rPr lang="en-US" sz="2800" dirty="0" smtClean="0"/>
              <a:t>: Renaissance artists focused on portraying things as they actually look.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b="1" i="1" dirty="0" smtClean="0"/>
              <a:t>Naturalism</a:t>
            </a:r>
            <a:r>
              <a:rPr lang="en-US" sz="2800" dirty="0" smtClean="0"/>
              <a:t>: Renaissance artists thought nature was worth portraying.</a:t>
            </a:r>
          </a:p>
          <a:p>
            <a:endParaRPr lang="en-US" sz="2800" dirty="0"/>
          </a:p>
          <a:p>
            <a:r>
              <a:rPr lang="en-US" sz="2800" b="1" i="1" dirty="0"/>
              <a:t>Perspective</a:t>
            </a:r>
            <a:r>
              <a:rPr lang="en-US" sz="2800" dirty="0"/>
              <a:t>: Use of artificial lines used to make it appear as if </a:t>
            </a:r>
            <a:r>
              <a:rPr lang="en-US" sz="2800" dirty="0" smtClean="0"/>
              <a:t>flat paintings have depth.</a:t>
            </a:r>
          </a:p>
          <a:p>
            <a:endParaRPr lang="en-US" sz="2800" dirty="0"/>
          </a:p>
          <a:p>
            <a:r>
              <a:rPr lang="en-US" sz="2800" b="1" i="1" dirty="0"/>
              <a:t>Humanism</a:t>
            </a:r>
            <a:r>
              <a:rPr lang="en-US" sz="2800" dirty="0"/>
              <a:t> is the belief that humans are of value—as are their emotions and reasoning.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4867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Humanism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53248"/>
            <a:ext cx="9721441" cy="419548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Perhaps the most important legacy of the Renaissance.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 smtClean="0"/>
              <a:t>Humanist artists focused on the human element of their work.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9275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Notes: Renaissance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53248"/>
            <a:ext cx="6537891" cy="4195481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Did not </a:t>
            </a:r>
            <a:r>
              <a:rPr lang="en-US" sz="2800" dirty="0" smtClean="0"/>
              <a:t>end the middle ages. Renaissance occurs during the Late Middle Ages</a:t>
            </a:r>
          </a:p>
          <a:p>
            <a:r>
              <a:rPr lang="en-US" sz="2800" dirty="0" smtClean="0"/>
              <a:t>Very little change for everyday people</a:t>
            </a:r>
          </a:p>
          <a:p>
            <a:endParaRPr lang="en-US" sz="2800" dirty="0"/>
          </a:p>
          <a:p>
            <a:r>
              <a:rPr lang="en-US" sz="2800" dirty="0" smtClean="0"/>
              <a:t>Art takes huge leaps forward.</a:t>
            </a:r>
          </a:p>
          <a:p>
            <a:r>
              <a:rPr lang="en-US" sz="2800" dirty="0" smtClean="0"/>
              <a:t>A few people start to question the dominance of the church.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9571" y="1738267"/>
            <a:ext cx="4892429" cy="275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68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Notes: Renaissance</a:t>
            </a:r>
            <a:endParaRPr lang="en-US" dirty="0"/>
          </a:p>
        </p:txBody>
      </p:sp>
      <p:pic>
        <p:nvPicPr>
          <p:cNvPr id="1026" name="Picture 2" descr="Image result for blank europe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568" y="1272803"/>
            <a:ext cx="6227432" cy="498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wn Arrow 4"/>
          <p:cNvSpPr/>
          <p:nvPr/>
        </p:nvSpPr>
        <p:spPr>
          <a:xfrm>
            <a:off x="8351139" y="4589084"/>
            <a:ext cx="108642" cy="1539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8032759" y="4666038"/>
            <a:ext cx="108642" cy="1539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8141401" y="4516656"/>
            <a:ext cx="108642" cy="1539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7724941" y="3546492"/>
            <a:ext cx="108642" cy="1539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7833583" y="3415217"/>
            <a:ext cx="108642" cy="1539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>
            <a:off x="7281322" y="3546491"/>
            <a:ext cx="108642" cy="1539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8103678" y="3569126"/>
            <a:ext cx="108642" cy="1539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Down Arrow 12"/>
          <p:cNvSpPr/>
          <p:nvPr/>
        </p:nvSpPr>
        <p:spPr>
          <a:xfrm>
            <a:off x="7335643" y="4166589"/>
            <a:ext cx="108642" cy="1539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own Arrow 13"/>
          <p:cNvSpPr/>
          <p:nvPr/>
        </p:nvSpPr>
        <p:spPr>
          <a:xfrm>
            <a:off x="8621234" y="4243543"/>
            <a:ext cx="108642" cy="1539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>
            <a:off x="8361700" y="5067409"/>
            <a:ext cx="108642" cy="1539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103312" y="1853248"/>
            <a:ext cx="4859199" cy="419548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Renaissance did not affect most Europeans.</a:t>
            </a:r>
          </a:p>
          <a:p>
            <a:endParaRPr lang="en-US" sz="2800" dirty="0"/>
          </a:p>
          <a:p>
            <a:r>
              <a:rPr lang="en-US" sz="2800" dirty="0" smtClean="0"/>
              <a:t>Only a handful of wealthy individuals in a few wealthy cities actually experienced the Renaissance.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1990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Renaissance vs 	Medieval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218414"/>
            <a:ext cx="9721441" cy="3830315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We will look at a few comparisons of art on the same topic.</a:t>
            </a:r>
          </a:p>
          <a:p>
            <a:endParaRPr lang="en-US" sz="2800" dirty="0"/>
          </a:p>
          <a:p>
            <a:r>
              <a:rPr lang="en-US" sz="2800" dirty="0" smtClean="0"/>
              <a:t>For each: take 2 minutes to record differences you notice. Record as many as you can.</a:t>
            </a:r>
          </a:p>
          <a:p>
            <a:endParaRPr lang="en-US" sz="2800" dirty="0"/>
          </a:p>
          <a:p>
            <a:r>
              <a:rPr lang="en-US" sz="2800" dirty="0" smtClean="0"/>
              <a:t>Think about style, colors, depth, perspective, background, realism, etc.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608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014" y="146831"/>
            <a:ext cx="9404723" cy="1400530"/>
          </a:xfrm>
        </p:spPr>
        <p:txBody>
          <a:bodyPr/>
          <a:lstStyle/>
          <a:p>
            <a:r>
              <a:rPr lang="en-US" dirty="0" smtClean="0"/>
              <a:t>Slaying Dragons</a:t>
            </a:r>
            <a:endParaRPr lang="en-US" dirty="0"/>
          </a:p>
        </p:txBody>
      </p:sp>
      <p:pic>
        <p:nvPicPr>
          <p:cNvPr id="5" name="Content Placeholder 7" descr="raphael-art-georg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180846" y="847096"/>
            <a:ext cx="4572000" cy="6010904"/>
          </a:xfrm>
        </p:spPr>
      </p:pic>
      <p:pic>
        <p:nvPicPr>
          <p:cNvPr id="1028" name="Picture 4" descr="File:Moralia in Job MS dragonslay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99" y="851243"/>
            <a:ext cx="4402248" cy="601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21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014" y="146831"/>
            <a:ext cx="9404723" cy="1400530"/>
          </a:xfrm>
        </p:spPr>
        <p:txBody>
          <a:bodyPr/>
          <a:lstStyle/>
          <a:p>
            <a:r>
              <a:rPr lang="en-US" dirty="0"/>
              <a:t>Slaying Dragons</a:t>
            </a:r>
          </a:p>
        </p:txBody>
      </p:sp>
      <p:pic>
        <p:nvPicPr>
          <p:cNvPr id="5" name="Content Placeholder 7" descr="raphael-art-georg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060622" y="841260"/>
            <a:ext cx="4572000" cy="6010904"/>
          </a:xfrm>
        </p:spPr>
      </p:pic>
      <p:pic>
        <p:nvPicPr>
          <p:cNvPr id="1028" name="Picture 4" descr="File:Moralia in Job MS dragonslay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1260"/>
            <a:ext cx="2060622" cy="281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735778" y="1204112"/>
            <a:ext cx="4888872" cy="4844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2800" b="1" dirty="0" smtClean="0"/>
              <a:t>In Notebook</a:t>
            </a:r>
            <a:r>
              <a:rPr lang="en-US" sz="2800" dirty="0" smtClean="0"/>
              <a:t>:</a:t>
            </a:r>
          </a:p>
          <a:p>
            <a:pPr lvl="1"/>
            <a:r>
              <a:rPr lang="en-US" sz="2600" dirty="0" smtClean="0"/>
              <a:t>In contrast to the medieval painter, which values would you say are important to the painter of this renaissance piece?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15870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Notes: Renaissance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53248"/>
            <a:ext cx="9721441" cy="4195481"/>
          </a:xfrm>
        </p:spPr>
        <p:txBody>
          <a:bodyPr>
            <a:normAutofit/>
          </a:bodyPr>
          <a:lstStyle/>
          <a:p>
            <a:r>
              <a:rPr lang="en-US" sz="2800" b="1" i="1" dirty="0" smtClean="0"/>
              <a:t>Realism</a:t>
            </a:r>
            <a:r>
              <a:rPr lang="en-US" sz="2800" dirty="0" smtClean="0"/>
              <a:t>: Renaissance artists focused on portraying things as they actually look.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b="1" i="1" dirty="0" smtClean="0"/>
              <a:t>Naturalism</a:t>
            </a:r>
            <a:r>
              <a:rPr lang="en-US" sz="2800" dirty="0" smtClean="0"/>
              <a:t>: Renaissance artists thought nature was worth portraying.</a:t>
            </a:r>
          </a:p>
          <a:p>
            <a:endParaRPr lang="en-US" sz="2800" dirty="0"/>
          </a:p>
          <a:p>
            <a:r>
              <a:rPr lang="en-US" sz="2800" b="1" i="1" dirty="0"/>
              <a:t>Perspective</a:t>
            </a:r>
            <a:r>
              <a:rPr lang="en-US" sz="2800" dirty="0"/>
              <a:t>: Use of artificial lines used to make it appear as if </a:t>
            </a:r>
            <a:r>
              <a:rPr lang="en-US" sz="2800" dirty="0" smtClean="0"/>
              <a:t>flat paintings have depth.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6220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014" y="146831"/>
            <a:ext cx="9404723" cy="1400530"/>
          </a:xfrm>
        </p:spPr>
        <p:txBody>
          <a:bodyPr/>
          <a:lstStyle/>
          <a:p>
            <a:r>
              <a:rPr lang="en-US" dirty="0" smtClean="0"/>
              <a:t>Two Maries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File:Wga 12c illuminated manuscripts Mary Magdalen announcing the resurre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71" y="1152524"/>
            <a:ext cx="4486275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Image:Raffaello Sposalizi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3074" y="1152523"/>
            <a:ext cx="3850926" cy="57384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377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014" y="146831"/>
            <a:ext cx="9404723" cy="1400530"/>
          </a:xfrm>
        </p:spPr>
        <p:txBody>
          <a:bodyPr/>
          <a:lstStyle/>
          <a:p>
            <a:r>
              <a:rPr lang="en-US" dirty="0" smtClean="0"/>
              <a:t>Two Maries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735778" y="1204112"/>
            <a:ext cx="4888872" cy="4844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2800" b="1" dirty="0" smtClean="0"/>
              <a:t>In Notebook</a:t>
            </a:r>
            <a:r>
              <a:rPr lang="en-US" sz="2800" dirty="0" smtClean="0"/>
              <a:t>:</a:t>
            </a:r>
          </a:p>
          <a:p>
            <a:pPr lvl="1"/>
            <a:r>
              <a:rPr lang="en-US" sz="2600" dirty="0" smtClean="0"/>
              <a:t>Do you think this painting demonstrates realism? Naturalism? Perspective? What part of the painting demonstrates that to you?</a:t>
            </a:r>
            <a:endParaRPr lang="en-US" sz="2600" dirty="0"/>
          </a:p>
        </p:txBody>
      </p:sp>
      <p:pic>
        <p:nvPicPr>
          <p:cNvPr id="7" name="Picture 2" descr="File:Wga 12c illuminated manuscripts Mary Magdalen announcing the resurre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2524"/>
            <a:ext cx="2263366" cy="287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Image:Raffaello Sposalizi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3367" y="1119571"/>
            <a:ext cx="3850926" cy="57384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988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6023</TotalTime>
  <Words>492</Words>
  <Application>Microsoft Office PowerPoint</Application>
  <PresentationFormat>Widescreen</PresentationFormat>
  <Paragraphs>67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Wingdings 3</vt:lpstr>
      <vt:lpstr>Ion</vt:lpstr>
      <vt:lpstr>Notes: Renaissance</vt:lpstr>
      <vt:lpstr>Notes: Renaissance</vt:lpstr>
      <vt:lpstr>Notes: Renaissance</vt:lpstr>
      <vt:lpstr>Renaissance vs  Medieval Art</vt:lpstr>
      <vt:lpstr>Slaying Dragons</vt:lpstr>
      <vt:lpstr>Slaying Dragons</vt:lpstr>
      <vt:lpstr>Notes: Renaissance Elements</vt:lpstr>
      <vt:lpstr>Two Maries</vt:lpstr>
      <vt:lpstr>Two Maries</vt:lpstr>
      <vt:lpstr>Notes: Humanism</vt:lpstr>
      <vt:lpstr>Jesus</vt:lpstr>
      <vt:lpstr>Jesus</vt:lpstr>
      <vt:lpstr>Task</vt:lpstr>
      <vt:lpstr>No Warmup</vt:lpstr>
      <vt:lpstr>Renaissance Values</vt:lpstr>
      <vt:lpstr>Humanism</vt:lpstr>
    </vt:vector>
  </TitlesOfParts>
  <Company>Issaquah School District 411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Modern Inequalities</dc:title>
  <dc:creator>Best, Derek    IHS - Long Term Sub</dc:creator>
  <cp:lastModifiedBy>Best, Derek    IHS - Staff</cp:lastModifiedBy>
  <cp:revision>192</cp:revision>
  <cp:lastPrinted>2020-01-07T19:25:46Z</cp:lastPrinted>
  <dcterms:created xsi:type="dcterms:W3CDTF">2016-09-02T19:20:55Z</dcterms:created>
  <dcterms:modified xsi:type="dcterms:W3CDTF">2020-01-07T19:44:08Z</dcterms:modified>
</cp:coreProperties>
</file>