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347" r:id="rId2"/>
    <p:sldId id="352" r:id="rId3"/>
    <p:sldId id="351" r:id="rId4"/>
    <p:sldId id="350" r:id="rId5"/>
    <p:sldId id="323" r:id="rId6"/>
    <p:sldId id="348" r:id="rId7"/>
    <p:sldId id="349" r:id="rId8"/>
    <p:sldId id="346" r:id="rId9"/>
    <p:sldId id="339" r:id="rId10"/>
    <p:sldId id="34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82E27-72F3-4B32-8E3E-3ABC95E62980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0C5AD-9AAE-443E-88AF-7FDEFD256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76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A6C3D-3EAB-4EC3-A1E6-F7915AF966C4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35B15-C39A-48D1-878A-8F2B03C64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14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349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7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57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3880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743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022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626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76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02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31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9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46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368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35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600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115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900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FB53939-C654-4C72-999E-664256B5E3B4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BA7C9-B382-4EB6-8923-3FE475F2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405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Warmup </a:t>
            </a:r>
            <a:r>
              <a:rPr lang="en-US" dirty="0" smtClean="0"/>
              <a:t>1/30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53248"/>
            <a:ext cx="9225432" cy="4356721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Make a new Unit Title and Warmup page for </a:t>
            </a:r>
            <a:r>
              <a:rPr lang="en-US" sz="2400" b="1" dirty="0" smtClean="0"/>
              <a:t>Unit 6: The Atlantic Revolutions</a:t>
            </a:r>
          </a:p>
          <a:p>
            <a:r>
              <a:rPr lang="en-US" sz="2400" dirty="0" smtClean="0"/>
              <a:t>What </a:t>
            </a:r>
            <a:r>
              <a:rPr lang="en-US" sz="2400" dirty="0" smtClean="0"/>
              <a:t>kind of political system does the following government use?</a:t>
            </a:r>
            <a:endParaRPr lang="en-US" sz="2400" dirty="0"/>
          </a:p>
          <a:p>
            <a:pPr lvl="1"/>
            <a:r>
              <a:rPr lang="en-US" sz="2200" i="1" dirty="0" err="1" smtClean="0"/>
              <a:t>Alpensloss</a:t>
            </a:r>
            <a:r>
              <a:rPr lang="en-US" sz="2200" i="1" dirty="0" smtClean="0"/>
              <a:t>: the rather small kingdom of </a:t>
            </a:r>
            <a:r>
              <a:rPr lang="en-US" sz="2200" i="1" dirty="0" err="1" smtClean="0"/>
              <a:t>Alpensloss</a:t>
            </a:r>
            <a:r>
              <a:rPr lang="en-US" sz="2200" i="1" dirty="0" smtClean="0"/>
              <a:t> is a monarchy. However, by agreement with his great grandfather, the King of </a:t>
            </a:r>
            <a:r>
              <a:rPr lang="en-US" sz="2200" i="1" dirty="0" err="1" smtClean="0"/>
              <a:t>Alpensloss</a:t>
            </a:r>
            <a:r>
              <a:rPr lang="en-US" sz="2200" i="1" dirty="0" smtClean="0"/>
              <a:t> has a strange deal. On each citizen’s 18</a:t>
            </a:r>
            <a:r>
              <a:rPr lang="en-US" sz="2200" i="1" baseline="30000" dirty="0" smtClean="0"/>
              <a:t>th</a:t>
            </a:r>
            <a:r>
              <a:rPr lang="en-US" sz="2200" i="1" dirty="0" smtClean="0"/>
              <a:t> birthday, the King (or King’s representative) signs a contract with that citizen that clearly states whether that citizen will join society or not. If the citizen chooses not to join, they can still live within </a:t>
            </a:r>
            <a:r>
              <a:rPr lang="en-US" sz="2200" i="1" dirty="0" err="1" smtClean="0"/>
              <a:t>Alpensloss</a:t>
            </a:r>
            <a:r>
              <a:rPr lang="en-US" sz="2200" i="1" dirty="0" smtClean="0"/>
              <a:t> but are immune to all its laws and are not covered by any of its services.</a:t>
            </a:r>
            <a:endParaRPr 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385914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Enlightenment Beliefs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1" y="2052919"/>
            <a:ext cx="9109467" cy="4157050"/>
          </a:xfrm>
        </p:spPr>
        <p:txBody>
          <a:bodyPr>
            <a:normAutofit lnSpcReduction="10000"/>
          </a:bodyPr>
          <a:lstStyle/>
          <a:p>
            <a:r>
              <a:rPr lang="en-US" sz="2600" b="1" dirty="0" smtClean="0"/>
              <a:t>Reason</a:t>
            </a:r>
            <a:r>
              <a:rPr lang="en-US" sz="2600" dirty="0" smtClean="0"/>
              <a:t>: ideas must be based on evidence and logic.</a:t>
            </a:r>
          </a:p>
          <a:p>
            <a:r>
              <a:rPr lang="en-US" sz="2600" b="1" dirty="0" smtClean="0"/>
              <a:t>Popular Sovereignty</a:t>
            </a:r>
            <a:r>
              <a:rPr lang="en-US" sz="2600" dirty="0" smtClean="0"/>
              <a:t>: governments have power only so long as people obey.</a:t>
            </a:r>
          </a:p>
          <a:p>
            <a:r>
              <a:rPr lang="en-US" sz="2600" b="1" dirty="0" smtClean="0"/>
              <a:t>Constitutionalism</a:t>
            </a:r>
            <a:r>
              <a:rPr lang="en-US" sz="2600" dirty="0" smtClean="0"/>
              <a:t>: governments should clearly define their own powers and limits.</a:t>
            </a:r>
          </a:p>
          <a:p>
            <a:r>
              <a:rPr lang="en-US" sz="2600" b="1" dirty="0" smtClean="0"/>
              <a:t>Natural Rights</a:t>
            </a:r>
            <a:r>
              <a:rPr lang="en-US" sz="2600" dirty="0" smtClean="0"/>
              <a:t>: all humans naturally have certain basic rights regardless of their government.</a:t>
            </a:r>
          </a:p>
          <a:p>
            <a:r>
              <a:rPr lang="en-US" sz="2600" b="1" dirty="0" smtClean="0"/>
              <a:t>Equality:</a:t>
            </a:r>
            <a:r>
              <a:rPr lang="en-US" sz="2600" dirty="0" smtClean="0"/>
              <a:t> all humans are born equal and should have the same rights and same opportunities.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45504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53248"/>
            <a:ext cx="9225432" cy="435672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We’re joined by a student teacher, </a:t>
            </a:r>
            <a:r>
              <a:rPr lang="en-US" sz="2800" dirty="0" err="1" smtClean="0"/>
              <a:t>Mr</a:t>
            </a:r>
            <a:r>
              <a:rPr lang="en-US" sz="2800" dirty="0" smtClean="0"/>
              <a:t> </a:t>
            </a:r>
            <a:r>
              <a:rPr lang="en-US" sz="2800" dirty="0" err="1" smtClean="0"/>
              <a:t>Chillem</a:t>
            </a:r>
            <a:endParaRPr lang="en-US" sz="2800" dirty="0" smtClean="0"/>
          </a:p>
          <a:p>
            <a:pPr lvl="1"/>
            <a:r>
              <a:rPr lang="en-US" sz="2400" i="1" dirty="0" smtClean="0"/>
              <a:t>He’ll be taking over class for some time later this semester.</a:t>
            </a:r>
            <a:endParaRPr lang="en-US" sz="2400" i="1" dirty="0"/>
          </a:p>
          <a:p>
            <a:endParaRPr lang="en-US" sz="2200" i="1" dirty="0"/>
          </a:p>
          <a:p>
            <a:r>
              <a:rPr lang="en-US" sz="2800" dirty="0" smtClean="0"/>
              <a:t>We’ll be going over some of our political science stuff before we move on.</a:t>
            </a:r>
          </a:p>
        </p:txBody>
      </p:sp>
    </p:spTree>
    <p:extLst>
      <p:ext uri="{BB962C8B-B14F-4D97-AF65-F5344CB8AC3E}">
        <p14:creationId xmlns:p14="http://schemas.microsoft.com/office/powerpoint/2010/main" val="123079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Warmup </a:t>
            </a:r>
            <a:r>
              <a:rPr lang="en-US" dirty="0" smtClean="0"/>
              <a:t>1/30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53248"/>
            <a:ext cx="9225432" cy="435672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What </a:t>
            </a:r>
            <a:r>
              <a:rPr lang="en-US" sz="2400" dirty="0" smtClean="0"/>
              <a:t>kind of political system does the following government use?</a:t>
            </a:r>
            <a:endParaRPr lang="en-US" sz="2400" dirty="0"/>
          </a:p>
          <a:p>
            <a:pPr lvl="1"/>
            <a:r>
              <a:rPr lang="en-US" sz="2200" i="1" dirty="0" err="1" smtClean="0"/>
              <a:t>Alpensloss</a:t>
            </a:r>
            <a:r>
              <a:rPr lang="en-US" sz="2200" i="1" dirty="0" smtClean="0"/>
              <a:t>: the rather small kingdom of </a:t>
            </a:r>
            <a:r>
              <a:rPr lang="en-US" sz="2200" i="1" dirty="0" err="1" smtClean="0"/>
              <a:t>Alpensloss</a:t>
            </a:r>
            <a:r>
              <a:rPr lang="en-US" sz="2200" i="1" dirty="0" smtClean="0"/>
              <a:t> is a monarchy. However, by agreement with his great grandfather, the King of </a:t>
            </a:r>
            <a:r>
              <a:rPr lang="en-US" sz="2200" i="1" dirty="0" err="1" smtClean="0"/>
              <a:t>Alpensloss</a:t>
            </a:r>
            <a:r>
              <a:rPr lang="en-US" sz="2200" i="1" dirty="0" smtClean="0"/>
              <a:t> has a strange deal. On each citizen’s 18</a:t>
            </a:r>
            <a:r>
              <a:rPr lang="en-US" sz="2200" i="1" baseline="30000" dirty="0" smtClean="0"/>
              <a:t>th</a:t>
            </a:r>
            <a:r>
              <a:rPr lang="en-US" sz="2200" i="1" dirty="0" smtClean="0"/>
              <a:t> birthday, the King (or King’s representative) signs a contract with that citizen that clearly states whether that citizen will join society or not. If the citizen chooses not to join, they can still live within </a:t>
            </a:r>
            <a:r>
              <a:rPr lang="en-US" sz="2200" i="1" dirty="0" err="1" smtClean="0"/>
              <a:t>Alpensloss</a:t>
            </a:r>
            <a:r>
              <a:rPr lang="en-US" sz="2200" i="1" dirty="0" smtClean="0"/>
              <a:t> but are immune to all its laws and are not covered by any of its services.</a:t>
            </a:r>
            <a:endParaRPr 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421245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53248"/>
            <a:ext cx="9225432" cy="435672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We’re joined by a student teacher, </a:t>
            </a:r>
            <a:r>
              <a:rPr lang="en-US" sz="2800" dirty="0" err="1" smtClean="0"/>
              <a:t>Mr</a:t>
            </a:r>
            <a:r>
              <a:rPr lang="en-US" sz="2800" dirty="0" smtClean="0"/>
              <a:t> </a:t>
            </a:r>
            <a:r>
              <a:rPr lang="en-US" sz="2800" dirty="0" err="1" smtClean="0"/>
              <a:t>Chillem</a:t>
            </a:r>
            <a:endParaRPr lang="en-US" sz="2800" dirty="0" smtClean="0"/>
          </a:p>
          <a:p>
            <a:pPr lvl="1"/>
            <a:r>
              <a:rPr lang="en-US" sz="2400" i="1" dirty="0" smtClean="0"/>
              <a:t>He’ll be taking over class for some time later this semester.</a:t>
            </a:r>
            <a:endParaRPr lang="en-US" sz="2400" i="1" dirty="0"/>
          </a:p>
          <a:p>
            <a:endParaRPr 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133227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0890" y="1"/>
            <a:ext cx="1989793" cy="20235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Notes: The Enlightenment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6392957" cy="4157050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 smtClean="0"/>
              <a:t>Enlightenment</a:t>
            </a:r>
            <a:r>
              <a:rPr lang="en-US" sz="2800" dirty="0" smtClean="0"/>
              <a:t>: 18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 philosophical movement that used reason to argue how the world should be.</a:t>
            </a:r>
          </a:p>
          <a:p>
            <a:endParaRPr lang="en-US" sz="2800" i="1" dirty="0"/>
          </a:p>
          <a:p>
            <a:r>
              <a:rPr lang="en-US" sz="2800" dirty="0"/>
              <a:t>R</a:t>
            </a:r>
            <a:r>
              <a:rPr lang="en-US" sz="2800" dirty="0" smtClean="0"/>
              <a:t>edefined how we think of governments.</a:t>
            </a:r>
          </a:p>
          <a:p>
            <a:endParaRPr lang="en-US" sz="2800" dirty="0"/>
          </a:p>
          <a:p>
            <a:r>
              <a:rPr lang="en-US" sz="2800" dirty="0" smtClean="0"/>
              <a:t>Would be one of the main causes of the Atlantic Revolutions.</a:t>
            </a:r>
            <a:endParaRPr lang="en-US" sz="2800" dirty="0"/>
          </a:p>
          <a:p>
            <a:endParaRPr lang="en-US" sz="2400" dirty="0"/>
          </a:p>
          <a:p>
            <a:endParaRPr lang="en-US" sz="2600" dirty="0"/>
          </a:p>
        </p:txBody>
      </p:sp>
      <p:pic>
        <p:nvPicPr>
          <p:cNvPr id="1026" name="Picture 2" descr="http://www.intellectualtakeout.org/sites/ito/files/john_lock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890" y="4337716"/>
            <a:ext cx="4331110" cy="252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0890" y="1969367"/>
            <a:ext cx="4331110" cy="23683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0684" y="0"/>
            <a:ext cx="2341315" cy="196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51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Notes: The Age of Absolutism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6392957" cy="415705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The Enlightenment was a reaction against the period of government known as the Age of Absolutism</a:t>
            </a:r>
          </a:p>
          <a:p>
            <a:endParaRPr lang="en-US" sz="2800" i="1" dirty="0"/>
          </a:p>
          <a:p>
            <a:r>
              <a:rPr lang="en-US" sz="2800" dirty="0" smtClean="0"/>
              <a:t>In Europe from 1550-1800, Kings had become Autocrats</a:t>
            </a:r>
            <a:endParaRPr lang="en-US" sz="2800" dirty="0"/>
          </a:p>
          <a:p>
            <a:r>
              <a:rPr lang="en-US" sz="2800" dirty="0" smtClean="0"/>
              <a:t>They were above the law and could change the laws at a whim.</a:t>
            </a:r>
            <a:endParaRPr lang="en-US" sz="2800" dirty="0"/>
          </a:p>
          <a:p>
            <a:endParaRPr lang="en-US" sz="2600" dirty="0"/>
          </a:p>
        </p:txBody>
      </p:sp>
      <p:pic>
        <p:nvPicPr>
          <p:cNvPr id="4" name="Picture 2" descr="File:Réception du Grand Condé à Versailles (Jean-Léon Gérôme, 1878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269" y="1853248"/>
            <a:ext cx="4695731" cy="319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80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0890" y="1"/>
            <a:ext cx="1989793" cy="20235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Notes: The Enlightenment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6757578" cy="41570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Philosophers of the enlightenment mostly believed this absolute power to be unjust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They argued that government should be responsible to its people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1026" name="Picture 2" descr="http://www.intellectualtakeout.org/sites/ito/files/john_lock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890" y="4337716"/>
            <a:ext cx="4331110" cy="252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0890" y="1969367"/>
            <a:ext cx="4331110" cy="23683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0684" y="0"/>
            <a:ext cx="2341315" cy="196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4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ASSIGNMENT: The Enlightenment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1" y="2052919"/>
            <a:ext cx="9109467" cy="41570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You are going to read a document on 5 key beliefs of the enlightenment.</a:t>
            </a:r>
          </a:p>
          <a:p>
            <a:endParaRPr lang="en-US" sz="2800" dirty="0"/>
          </a:p>
          <a:p>
            <a:r>
              <a:rPr lang="en-US" sz="2800" dirty="0" smtClean="0"/>
              <a:t>Figure out what each of them are.</a:t>
            </a:r>
          </a:p>
          <a:p>
            <a:endParaRPr lang="en-US" sz="2800" dirty="0"/>
          </a:p>
          <a:p>
            <a:r>
              <a:rPr lang="en-US" sz="2800" dirty="0" smtClean="0"/>
              <a:t>20</a:t>
            </a:r>
            <a:r>
              <a:rPr lang="en-US" sz="2800" dirty="0" smtClean="0"/>
              <a:t> </a:t>
            </a:r>
            <a:r>
              <a:rPr lang="en-US" sz="2800" dirty="0" smtClean="0"/>
              <a:t>minutes</a:t>
            </a:r>
          </a:p>
        </p:txBody>
      </p:sp>
    </p:spTree>
    <p:extLst>
      <p:ext uri="{BB962C8B-B14F-4D97-AF65-F5344CB8AC3E}">
        <p14:creationId xmlns:p14="http://schemas.microsoft.com/office/powerpoint/2010/main" val="218256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Enlightenment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7522" cy="41570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Get with a partner.</a:t>
            </a:r>
          </a:p>
          <a:p>
            <a:endParaRPr lang="en-US" sz="2800" dirty="0"/>
          </a:p>
          <a:p>
            <a:r>
              <a:rPr lang="en-US" sz="2800" dirty="0" smtClean="0"/>
              <a:t>Work together to create your own definition for each of the enlightenment beliefs.</a:t>
            </a:r>
          </a:p>
          <a:p>
            <a:endParaRPr lang="en-US" sz="2800" dirty="0"/>
          </a:p>
          <a:p>
            <a:r>
              <a:rPr lang="en-US" sz="2800" dirty="0" smtClean="0"/>
              <a:t>8 minutes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1200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11812</TotalTime>
  <Words>518</Words>
  <Application>Microsoft Office PowerPoint</Application>
  <PresentationFormat>Widescreen</PresentationFormat>
  <Paragraphs>48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 3</vt:lpstr>
      <vt:lpstr>Ion</vt:lpstr>
      <vt:lpstr>Warmup 1/30</vt:lpstr>
      <vt:lpstr>Logistics</vt:lpstr>
      <vt:lpstr>Warmup 1/30</vt:lpstr>
      <vt:lpstr>Logistics</vt:lpstr>
      <vt:lpstr>Notes: The Enlightenment</vt:lpstr>
      <vt:lpstr>Notes: The Age of Absolutism</vt:lpstr>
      <vt:lpstr>Notes: The Enlightenment</vt:lpstr>
      <vt:lpstr>ASSIGNMENT: The Enlightenment</vt:lpstr>
      <vt:lpstr>Defining Enlightenment</vt:lpstr>
      <vt:lpstr>Enlightenment Beliefs</vt:lpstr>
    </vt:vector>
  </TitlesOfParts>
  <Company>Issaquah School District 411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Modern Inequalities</dc:title>
  <dc:creator>Best, Derek    IHS - Long Term Sub</dc:creator>
  <cp:lastModifiedBy>Best, Derek    IHS - Staff</cp:lastModifiedBy>
  <cp:revision>320</cp:revision>
  <cp:lastPrinted>2020-01-30T17:57:56Z</cp:lastPrinted>
  <dcterms:created xsi:type="dcterms:W3CDTF">2016-09-02T19:20:55Z</dcterms:created>
  <dcterms:modified xsi:type="dcterms:W3CDTF">2020-01-30T23:12:26Z</dcterms:modified>
</cp:coreProperties>
</file>