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9" r:id="rId2"/>
    <p:sldId id="355" r:id="rId3"/>
    <p:sldId id="375" r:id="rId4"/>
    <p:sldId id="358" r:id="rId5"/>
    <p:sldId id="354" r:id="rId6"/>
    <p:sldId id="350" r:id="rId7"/>
    <p:sldId id="352" r:id="rId8"/>
    <p:sldId id="318" r:id="rId9"/>
    <p:sldId id="346" r:id="rId10"/>
    <p:sldId id="347" r:id="rId11"/>
    <p:sldId id="348" r:id="rId12"/>
    <p:sldId id="353" r:id="rId13"/>
    <p:sldId id="349" r:id="rId14"/>
    <p:sldId id="357" r:id="rId15"/>
    <p:sldId id="370" r:id="rId16"/>
    <p:sldId id="371" r:id="rId17"/>
    <p:sldId id="372" r:id="rId18"/>
    <p:sldId id="373" r:id="rId19"/>
    <p:sldId id="3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4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7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57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880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43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26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0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69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24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0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1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FB53939-C654-4C72-999E-664256B5E3B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A7C9-B382-4EB6-8923-3FE475F26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40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smtClean="0"/>
              <a:t>up </a:t>
            </a:r>
            <a:r>
              <a:rPr lang="en-US" smtClean="0"/>
              <a:t>10/2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2126"/>
            <a:ext cx="4986592" cy="447660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Which of the regions on the right would you expect to develop a more advanced civilization? Why?</a:t>
            </a:r>
          </a:p>
          <a:p>
            <a:endParaRPr lang="en-US" sz="2800" dirty="0"/>
          </a:p>
          <a:p>
            <a:r>
              <a:rPr lang="en-US" sz="2800" b="1" dirty="0" smtClean="0"/>
              <a:t>Don’t turn in your assignments yet.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089904" y="-2"/>
          <a:ext cx="6102096" cy="2795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32">
                  <a:extLst>
                    <a:ext uri="{9D8B030D-6E8A-4147-A177-3AD203B41FA5}">
                      <a16:colId xmlns:a16="http://schemas.microsoft.com/office/drawing/2014/main" val="381804982"/>
                    </a:ext>
                  </a:extLst>
                </a:gridCol>
                <a:gridCol w="2034032">
                  <a:extLst>
                    <a:ext uri="{9D8B030D-6E8A-4147-A177-3AD203B41FA5}">
                      <a16:colId xmlns:a16="http://schemas.microsoft.com/office/drawing/2014/main" val="606597512"/>
                    </a:ext>
                  </a:extLst>
                </a:gridCol>
                <a:gridCol w="2034032">
                  <a:extLst>
                    <a:ext uri="{9D8B030D-6E8A-4147-A177-3AD203B41FA5}">
                      <a16:colId xmlns:a16="http://schemas.microsoft.com/office/drawing/2014/main" val="3039720407"/>
                    </a:ext>
                  </a:extLst>
                </a:gridCol>
              </a:tblGrid>
              <a:tr h="228602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GREA</a:t>
                      </a:r>
                      <a:r>
                        <a:rPr lang="en-US" sz="2400" baseline="0" dirty="0" smtClean="0"/>
                        <a:t>T KEVIA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09377"/>
                  </a:ext>
                </a:extLst>
              </a:tr>
              <a:tr h="23385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Warm.</a:t>
                      </a:r>
                    </a:p>
                    <a:p>
                      <a:r>
                        <a:rPr lang="en-US" sz="2400" b="0" dirty="0" smtClean="0"/>
                        <a:t>Good</a:t>
                      </a:r>
                      <a:r>
                        <a:rPr lang="en-US" sz="2400" b="0" baseline="0" dirty="0" smtClean="0"/>
                        <a:t> Soil.</a:t>
                      </a:r>
                    </a:p>
                    <a:p>
                      <a:r>
                        <a:rPr lang="en-US" sz="2400" b="0" baseline="0" dirty="0" smtClean="0"/>
                        <a:t>Close to neighbors.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Plants</a:t>
                      </a:r>
                    </a:p>
                    <a:p>
                      <a:r>
                        <a:rPr lang="en-US" sz="2400" dirty="0" smtClean="0"/>
                        <a:t>Corn</a:t>
                      </a:r>
                    </a:p>
                    <a:p>
                      <a:r>
                        <a:rPr lang="en-US" sz="2400" dirty="0" smtClean="0"/>
                        <a:t>Wheat</a:t>
                      </a:r>
                    </a:p>
                    <a:p>
                      <a:r>
                        <a:rPr lang="en-US" sz="2400" dirty="0" smtClean="0"/>
                        <a:t>Beans</a:t>
                      </a:r>
                    </a:p>
                    <a:p>
                      <a:r>
                        <a:rPr lang="en-US" sz="2400" dirty="0" smtClean="0"/>
                        <a:t>Soy</a:t>
                      </a:r>
                    </a:p>
                    <a:p>
                      <a:r>
                        <a:rPr lang="en-US" sz="2400" dirty="0" smtClean="0"/>
                        <a:t>Cotton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Animals</a:t>
                      </a:r>
                    </a:p>
                    <a:p>
                      <a:r>
                        <a:rPr lang="en-US" sz="2400" b="0" dirty="0" smtClean="0"/>
                        <a:t>Horse</a:t>
                      </a:r>
                    </a:p>
                    <a:p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4451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089904" y="3361942"/>
          <a:ext cx="610209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032">
                  <a:extLst>
                    <a:ext uri="{9D8B030D-6E8A-4147-A177-3AD203B41FA5}">
                      <a16:colId xmlns:a16="http://schemas.microsoft.com/office/drawing/2014/main" val="381804982"/>
                    </a:ext>
                  </a:extLst>
                </a:gridCol>
                <a:gridCol w="2034032">
                  <a:extLst>
                    <a:ext uri="{9D8B030D-6E8A-4147-A177-3AD203B41FA5}">
                      <a16:colId xmlns:a16="http://schemas.microsoft.com/office/drawing/2014/main" val="606597512"/>
                    </a:ext>
                  </a:extLst>
                </a:gridCol>
                <a:gridCol w="2034032">
                  <a:extLst>
                    <a:ext uri="{9D8B030D-6E8A-4147-A177-3AD203B41FA5}">
                      <a16:colId xmlns:a16="http://schemas.microsoft.com/office/drawing/2014/main" val="3039720407"/>
                    </a:ext>
                  </a:extLst>
                </a:gridCol>
              </a:tblGrid>
              <a:tr h="228602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ICELAND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409377"/>
                  </a:ext>
                </a:extLst>
              </a:tr>
              <a:tr h="233858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Location</a:t>
                      </a:r>
                      <a:endParaRPr lang="en-US" sz="2400" b="0" dirty="0" smtClean="0"/>
                    </a:p>
                    <a:p>
                      <a:r>
                        <a:rPr lang="en-US" sz="2400" b="0" dirty="0" smtClean="0"/>
                        <a:t>Temperate.</a:t>
                      </a:r>
                    </a:p>
                    <a:p>
                      <a:r>
                        <a:rPr lang="en-US" sz="2400" b="0" dirty="0" smtClean="0"/>
                        <a:t>Good</a:t>
                      </a:r>
                      <a:r>
                        <a:rPr lang="en-US" sz="2400" b="0" baseline="0" dirty="0" smtClean="0"/>
                        <a:t> Soil.</a:t>
                      </a:r>
                    </a:p>
                    <a:p>
                      <a:r>
                        <a:rPr lang="en-US" sz="2400" b="0" baseline="0" dirty="0" smtClean="0"/>
                        <a:t>Large, isolated island.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Plants</a:t>
                      </a:r>
                    </a:p>
                    <a:p>
                      <a:r>
                        <a:rPr lang="en-US" sz="2400" dirty="0" smtClean="0"/>
                        <a:t>Beans</a:t>
                      </a:r>
                    </a:p>
                    <a:p>
                      <a:r>
                        <a:rPr lang="en-US" sz="2400" dirty="0" smtClean="0"/>
                        <a:t>Berries</a:t>
                      </a:r>
                    </a:p>
                    <a:p>
                      <a:r>
                        <a:rPr lang="en-US" sz="2400" dirty="0" smtClean="0"/>
                        <a:t>Tea</a:t>
                      </a:r>
                    </a:p>
                    <a:p>
                      <a:r>
                        <a:rPr lang="en-US" sz="2400" dirty="0" smtClean="0"/>
                        <a:t>Coffee</a:t>
                      </a:r>
                    </a:p>
                    <a:p>
                      <a:r>
                        <a:rPr lang="en-US" sz="2400" dirty="0" smtClean="0"/>
                        <a:t>Cotton</a:t>
                      </a:r>
                    </a:p>
                    <a:p>
                      <a:r>
                        <a:rPr lang="en-US" sz="2400" dirty="0" smtClean="0"/>
                        <a:t>Avocado</a:t>
                      </a:r>
                    </a:p>
                    <a:p>
                      <a:r>
                        <a:rPr lang="en-US" sz="2400" dirty="0" smtClean="0"/>
                        <a:t>Tomato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Animals</a:t>
                      </a:r>
                    </a:p>
                    <a:p>
                      <a:r>
                        <a:rPr lang="en-US" sz="2400" b="0" dirty="0" smtClean="0"/>
                        <a:t>Pig</a:t>
                      </a:r>
                    </a:p>
                    <a:p>
                      <a:r>
                        <a:rPr lang="en-US" sz="2400" b="0" dirty="0" smtClean="0"/>
                        <a:t>Chicken</a:t>
                      </a:r>
                    </a:p>
                    <a:p>
                      <a:r>
                        <a:rPr lang="en-US" sz="2400" b="0" dirty="0" smtClean="0"/>
                        <a:t>Goat</a:t>
                      </a:r>
                    </a:p>
                    <a:p>
                      <a:r>
                        <a:rPr lang="en-US" sz="2400" b="0" dirty="0" smtClean="0"/>
                        <a:t>Dog</a:t>
                      </a:r>
                    </a:p>
                    <a:p>
                      <a:r>
                        <a:rPr lang="en-US" sz="2400" b="0" dirty="0" smtClean="0"/>
                        <a:t>Llama</a:t>
                      </a:r>
                    </a:p>
                    <a:p>
                      <a:r>
                        <a:rPr lang="en-US" sz="2400" b="0" dirty="0" smtClean="0"/>
                        <a:t>Sheep</a:t>
                      </a:r>
                      <a:endParaRPr lang="en-US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244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93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Boiler plate Thesis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Prompt: </a:t>
            </a:r>
            <a:r>
              <a:rPr lang="en-US" sz="2800" b="1" dirty="0" smtClean="0"/>
              <a:t>Who was the greatest athlete ever?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400" dirty="0"/>
              <a:t>This essay takes the approach that…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word “athlete” suggests that the person should be naturally good at sports, not a particular sport, so it is best to look at people talented at multiple sports.</a:t>
            </a:r>
          </a:p>
          <a:p>
            <a:pPr lvl="1"/>
            <a:r>
              <a:rPr lang="en-US" sz="2400" dirty="0" smtClean="0"/>
              <a:t>Claim… </a:t>
            </a:r>
            <a:r>
              <a:rPr lang="en-US" sz="2400" dirty="0" smtClean="0">
                <a:solidFill>
                  <a:schemeClr val="accent1"/>
                </a:solidFill>
              </a:rPr>
              <a:t>Bo Jackson was the greatest athlete ever</a:t>
            </a:r>
          </a:p>
          <a:p>
            <a:pPr lvl="1"/>
            <a:r>
              <a:rPr lang="en-US" sz="2400" dirty="0" smtClean="0"/>
              <a:t>Because…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 was the only player to play an all-star game in two different sports.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006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Boiler plate Thesis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Prompt: </a:t>
            </a:r>
            <a:r>
              <a:rPr lang="en-US" sz="2800" b="1" dirty="0" smtClean="0"/>
              <a:t>Who was the greatest athlete ever?</a:t>
            </a:r>
            <a:endParaRPr lang="en-US" sz="2800" dirty="0" smtClean="0"/>
          </a:p>
          <a:p>
            <a:endParaRPr lang="en-US" sz="2800" dirty="0"/>
          </a:p>
          <a:p>
            <a:pPr lvl="1"/>
            <a:r>
              <a:rPr lang="en-US" sz="2400" dirty="0"/>
              <a:t>This essay takes the approach that </a:t>
            </a:r>
            <a:r>
              <a:rPr lang="en-US" sz="240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the word “athlete” suggests that the person should be naturally good at sports, not a particular sport, so we have to look at people talented at multiple sports.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Bo Jackson was the greatest athlete ever </a:t>
            </a:r>
            <a:r>
              <a:rPr lang="en-US" sz="2400" dirty="0"/>
              <a:t>b</a:t>
            </a:r>
            <a:r>
              <a:rPr lang="en-US" sz="2400" dirty="0" smtClean="0"/>
              <a:t>ecause 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he was the only player to play an all-star game in two different sports.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581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vs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NOTES: You should </a:t>
            </a:r>
            <a:r>
              <a:rPr lang="en-US" sz="2800" b="1" i="1" u="sng" dirty="0" smtClean="0"/>
              <a:t>ALWAYS</a:t>
            </a:r>
            <a:r>
              <a:rPr lang="en-US" sz="2800" dirty="0" smtClean="0"/>
              <a:t> develop your method before your thesis.</a:t>
            </a:r>
          </a:p>
          <a:p>
            <a:endParaRPr lang="en-US" sz="2800" dirty="0"/>
          </a:p>
          <a:p>
            <a:r>
              <a:rPr lang="en-US" sz="2800" dirty="0" smtClean="0"/>
              <a:t>Think about big questions:</a:t>
            </a:r>
          </a:p>
          <a:p>
            <a:pPr lvl="1"/>
            <a:r>
              <a:rPr lang="en-US" sz="2200" dirty="0" smtClean="0"/>
              <a:t>How do you define the words used in the prompt? </a:t>
            </a:r>
            <a:r>
              <a:rPr lang="en-US" sz="2200" i="1" dirty="0" err="1"/>
              <a:t>i</a:t>
            </a:r>
            <a:r>
              <a:rPr lang="en-US" sz="2200" i="1" dirty="0" err="1" smtClean="0"/>
              <a:t>e</a:t>
            </a:r>
            <a:r>
              <a:rPr lang="en-US" sz="2200" i="1" dirty="0" smtClean="0"/>
              <a:t>. Greatest Athlete.</a:t>
            </a:r>
            <a:endParaRPr lang="en-US" sz="2200" dirty="0" smtClean="0"/>
          </a:p>
          <a:p>
            <a:pPr lvl="1"/>
            <a:r>
              <a:rPr lang="en-US" sz="2200" dirty="0" smtClean="0"/>
              <a:t>How do you determine what is possible or impossible?</a:t>
            </a:r>
          </a:p>
          <a:p>
            <a:pPr lvl="1"/>
            <a:endParaRPr lang="en-US" sz="2200" dirty="0"/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98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Prompt: What is the greatest movie of all time?</a:t>
            </a:r>
            <a:endParaRPr lang="en-US" sz="2400" dirty="0" smtClean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Method:</a:t>
            </a:r>
            <a:endParaRPr lang="en-US" sz="2400" dirty="0"/>
          </a:p>
          <a:p>
            <a:pPr lvl="1"/>
            <a:r>
              <a:rPr lang="en-US" sz="2400" dirty="0" smtClean="0"/>
              <a:t>Claim</a:t>
            </a:r>
            <a:r>
              <a:rPr lang="en-US" sz="2400" dirty="0"/>
              <a:t>…</a:t>
            </a:r>
          </a:p>
          <a:p>
            <a:pPr lvl="1"/>
            <a:r>
              <a:rPr lang="en-US" sz="2400" dirty="0"/>
              <a:t>Because…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416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Prompt: Should students have to do homework?</a:t>
            </a:r>
            <a:endParaRPr lang="en-US" sz="2400" dirty="0" smtClean="0"/>
          </a:p>
          <a:p>
            <a:endParaRPr lang="en-US" sz="2800" dirty="0" smtClean="0"/>
          </a:p>
          <a:p>
            <a:pPr lvl="1"/>
            <a:r>
              <a:rPr lang="en-US" sz="2400" dirty="0" smtClean="0"/>
              <a:t>Method:</a:t>
            </a:r>
            <a:endParaRPr lang="en-US" sz="2400" dirty="0"/>
          </a:p>
          <a:p>
            <a:pPr lvl="1"/>
            <a:r>
              <a:rPr lang="en-US" sz="2400" dirty="0" smtClean="0"/>
              <a:t>Claim</a:t>
            </a:r>
            <a:r>
              <a:rPr lang="en-US" sz="2400" dirty="0"/>
              <a:t>…</a:t>
            </a:r>
          </a:p>
          <a:p>
            <a:pPr lvl="1"/>
            <a:r>
              <a:rPr lang="en-US" sz="2400" dirty="0"/>
              <a:t>Because…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93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 Thesis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Practice writing Theses and Methods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Finished at 2:23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00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out your Civilization Study from Monday</a:t>
            </a:r>
          </a:p>
          <a:p>
            <a:endParaRPr lang="en-US" sz="2800" dirty="0"/>
          </a:p>
          <a:p>
            <a:r>
              <a:rPr lang="en-US" sz="2800" dirty="0" smtClean="0"/>
              <a:t>We will get in groups with others who had our civilization and make sure we had the same answers.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28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person with the birthday closest to April 15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is the recorder.</a:t>
            </a:r>
          </a:p>
          <a:p>
            <a:endParaRPr lang="en-US" sz="2800" dirty="0"/>
          </a:p>
          <a:p>
            <a:r>
              <a:rPr lang="en-US" sz="2800" dirty="0" smtClean="0"/>
              <a:t>Write the name of your civilization at the top</a:t>
            </a:r>
          </a:p>
          <a:p>
            <a:r>
              <a:rPr lang="en-US" sz="2800" dirty="0" smtClean="0"/>
              <a:t>Divide paper into two columns</a:t>
            </a:r>
          </a:p>
          <a:p>
            <a:r>
              <a:rPr lang="en-US" sz="2800" dirty="0" smtClean="0"/>
              <a:t>“How advanced?” at top of left column</a:t>
            </a:r>
          </a:p>
          <a:p>
            <a:r>
              <a:rPr lang="en-US" sz="2800" dirty="0" smtClean="0"/>
              <a:t>“How lucky?” at top of right column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73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advanced?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Record which of the traits your civilization DID have.</a:t>
            </a:r>
          </a:p>
          <a:p>
            <a:endParaRPr lang="en-US" sz="2800" dirty="0"/>
          </a:p>
          <a:p>
            <a:r>
              <a:rPr lang="en-US" sz="2800" dirty="0" smtClean="0"/>
              <a:t>Give them a rating out of 5-stars based on how advanced you think they were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480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lucky?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Using your Useful Organisms &amp; Diffusion Map worksheets, answer the following:</a:t>
            </a:r>
          </a:p>
          <a:p>
            <a:pPr lvl="1"/>
            <a:r>
              <a:rPr lang="en-US" sz="2600" dirty="0" smtClean="0"/>
              <a:t>Did they have cereal grains?</a:t>
            </a:r>
          </a:p>
          <a:p>
            <a:pPr lvl="1"/>
            <a:r>
              <a:rPr lang="en-US" sz="2600" dirty="0" smtClean="0"/>
              <a:t>What plants did they have?</a:t>
            </a:r>
          </a:p>
          <a:p>
            <a:pPr lvl="1"/>
            <a:r>
              <a:rPr lang="en-US" sz="2600" dirty="0" smtClean="0"/>
              <a:t>What animals did they have?</a:t>
            </a:r>
          </a:p>
          <a:p>
            <a:pPr lvl="1"/>
            <a:r>
              <a:rPr lang="en-US" sz="2600" dirty="0" smtClean="0"/>
              <a:t>How much diffusion did they receive?</a:t>
            </a:r>
          </a:p>
          <a:p>
            <a:pPr lvl="1"/>
            <a:endParaRPr lang="en-US" sz="2600" dirty="0"/>
          </a:p>
          <a:p>
            <a:r>
              <a:rPr lang="en-US" sz="2800" dirty="0" smtClean="0"/>
              <a:t>What rating would you give them overall?</a:t>
            </a:r>
          </a:p>
          <a:p>
            <a:r>
              <a:rPr lang="en-US" sz="2800" dirty="0" smtClean="0"/>
              <a:t>Turn in to </a:t>
            </a:r>
            <a:r>
              <a:rPr lang="en-US" sz="2800" dirty="0" err="1" smtClean="0"/>
              <a:t>Mr</a:t>
            </a:r>
            <a:r>
              <a:rPr lang="en-US" sz="2800" dirty="0" smtClean="0"/>
              <a:t> Best when finished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70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2600" dirty="0" smtClean="0"/>
              <a:t>Because </a:t>
            </a:r>
            <a:r>
              <a:rPr lang="en-US" sz="2600" dirty="0" err="1" smtClean="0"/>
              <a:t>Mr</a:t>
            </a:r>
            <a:r>
              <a:rPr lang="en-US" sz="2600" dirty="0" smtClean="0"/>
              <a:t> Best was gone yesterday, he missed the window for grading your current batch of assignments.</a:t>
            </a:r>
          </a:p>
          <a:p>
            <a:endParaRPr lang="en-US" sz="2600" dirty="0"/>
          </a:p>
          <a:p>
            <a:r>
              <a:rPr lang="en-US" sz="2600" dirty="0" smtClean="0"/>
              <a:t>Please retain them until finished with our proof on Thursday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689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2.1 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Covers:</a:t>
            </a:r>
          </a:p>
          <a:p>
            <a:pPr lvl="1"/>
            <a:r>
              <a:rPr lang="en-US" sz="2600" dirty="0" smtClean="0"/>
              <a:t>Geographic Luck</a:t>
            </a:r>
          </a:p>
          <a:p>
            <a:pPr lvl="1"/>
            <a:r>
              <a:rPr lang="en-US" sz="2600" dirty="0" smtClean="0"/>
              <a:t>Diffusion</a:t>
            </a:r>
          </a:p>
          <a:p>
            <a:pPr lvl="1"/>
            <a:r>
              <a:rPr lang="en-US" sz="2600" dirty="0" smtClean="0"/>
              <a:t>Neolithic Revolution</a:t>
            </a:r>
            <a:endParaRPr lang="en-US" sz="2600" dirty="0"/>
          </a:p>
          <a:p>
            <a:endParaRPr lang="en-US" sz="2800" dirty="0" smtClean="0"/>
          </a:p>
          <a:p>
            <a:r>
              <a:rPr lang="en-US" sz="2800" dirty="0" smtClean="0"/>
              <a:t>10 question, multiple choice</a:t>
            </a:r>
          </a:p>
          <a:p>
            <a:r>
              <a:rPr lang="en-US" sz="2800" dirty="0" smtClean="0"/>
              <a:t>Will be remade by Unit 2 Test on Monday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2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Thesis Statements!!!!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1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This 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11550"/>
            <a:ext cx="8946541" cy="483684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 man is found murdered—stabbed multiple times in the chest. The blood is soaking through the carpet he is lying on.</a:t>
            </a:r>
          </a:p>
          <a:p>
            <a:r>
              <a:rPr lang="en-US" sz="2800" dirty="0" smtClean="0"/>
              <a:t>His wife says that another man broke in through their window and stabbed her husband</a:t>
            </a:r>
            <a:r>
              <a:rPr lang="en-US" sz="2800" dirty="0"/>
              <a:t> </a:t>
            </a:r>
            <a:r>
              <a:rPr lang="en-US" sz="2800" dirty="0" smtClean="0"/>
              <a:t>after demanding money. A number of valuables are missing.</a:t>
            </a:r>
          </a:p>
          <a:p>
            <a:r>
              <a:rPr lang="en-US" sz="2800" dirty="0" smtClean="0"/>
              <a:t>A knife is found but the prints on it are smeared.</a:t>
            </a:r>
          </a:p>
          <a:p>
            <a:r>
              <a:rPr lang="en-US" sz="2800" dirty="0" smtClean="0"/>
              <a:t>The window is broken and shards of glass are found all over the lawn outside.</a:t>
            </a:r>
          </a:p>
          <a:p>
            <a:endParaRPr lang="en-US" sz="2800" dirty="0"/>
          </a:p>
          <a:p>
            <a:r>
              <a:rPr lang="en-US" sz="2800" b="1" dirty="0" smtClean="0"/>
              <a:t>Does the wife’s story check out? What evidence do you have to support that?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15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thesis has 2 parts:</a:t>
            </a:r>
          </a:p>
          <a:p>
            <a:pPr lvl="1"/>
            <a:r>
              <a:rPr lang="en-US" sz="2800" dirty="0" smtClean="0"/>
              <a:t>A Claim: an answer to the question/prompt.</a:t>
            </a:r>
          </a:p>
          <a:p>
            <a:pPr lvl="1"/>
            <a:r>
              <a:rPr lang="en-US" sz="2800" dirty="0" smtClean="0"/>
              <a:t>A Reason: your main reason(s) why your answer is correct.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6951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53247"/>
            <a:ext cx="8918360" cy="37210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However, a good thesis is accompanied by an additional sentence called the Method Statement.</a:t>
            </a:r>
          </a:p>
          <a:p>
            <a:pPr lvl="1"/>
            <a:r>
              <a:rPr lang="en-US" sz="2400" b="1" dirty="0" smtClean="0"/>
              <a:t>Method</a:t>
            </a:r>
            <a:r>
              <a:rPr lang="en-US" sz="2400" dirty="0"/>
              <a:t>: an explanation of how you answered the question.</a:t>
            </a:r>
          </a:p>
          <a:p>
            <a:pPr lvl="1"/>
            <a:endParaRPr lang="en-US" sz="26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11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2277"/>
            <a:ext cx="6688015" cy="40620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Thesis:</a:t>
            </a:r>
          </a:p>
          <a:p>
            <a:pPr lvl="1"/>
            <a:r>
              <a:rPr lang="en-US" sz="2800" dirty="0" smtClean="0"/>
              <a:t>A Claim</a:t>
            </a:r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R</a:t>
            </a:r>
            <a:r>
              <a:rPr lang="en-US" sz="2800" dirty="0" smtClean="0"/>
              <a:t>eason</a:t>
            </a:r>
          </a:p>
          <a:p>
            <a:pPr lvl="1"/>
            <a:endParaRPr lang="en-US" sz="2800" dirty="0" smtClean="0"/>
          </a:p>
          <a:p>
            <a:r>
              <a:rPr lang="en-US" sz="3000" dirty="0" smtClean="0"/>
              <a:t>A </a:t>
            </a:r>
            <a:r>
              <a:rPr lang="en-US" sz="3000" dirty="0"/>
              <a:t>M</a:t>
            </a:r>
            <a:r>
              <a:rPr lang="en-US" sz="3000" dirty="0" smtClean="0"/>
              <a:t>ethod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Example: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2626" y="5827563"/>
            <a:ext cx="1379249" cy="58477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Claim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3349" y="5953835"/>
            <a:ext cx="2237250" cy="584775"/>
          </a:xfrm>
          <a:prstGeom prst="rect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Reason</a:t>
            </a:r>
            <a:endParaRPr lang="en-US" sz="3200" b="1" dirty="0"/>
          </a:p>
        </p:txBody>
      </p:sp>
      <p:cxnSp>
        <p:nvCxnSpPr>
          <p:cNvPr id="14" name="Straight Arrow Connector 13"/>
          <p:cNvCxnSpPr>
            <a:stCxn id="8" idx="0"/>
          </p:cNvCxnSpPr>
          <p:nvPr/>
        </p:nvCxnSpPr>
        <p:spPr>
          <a:xfrm flipH="1" flipV="1">
            <a:off x="9719480" y="5270056"/>
            <a:ext cx="542494" cy="68377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165987" y="5279082"/>
            <a:ext cx="140045" cy="556684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10925" y="4845933"/>
            <a:ext cx="4089675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 wife’s story is inconsistent</a:t>
            </a:r>
            <a:endParaRPr lang="en-US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800600" y="4847304"/>
            <a:ext cx="606669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/>
              <a:t>b</a:t>
            </a:r>
            <a:r>
              <a:rPr lang="en-US" sz="2200" dirty="0" smtClean="0"/>
              <a:t>ecause broken glass was not found inside</a:t>
            </a:r>
            <a:endParaRPr lang="en-US" sz="22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7750" y="5270056"/>
            <a:ext cx="6853881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And glass would have been inside the house if a man had broken in.</a:t>
            </a:r>
            <a:endParaRPr lang="en-US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0623" y="6246223"/>
            <a:ext cx="3245591" cy="5847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 smtClean="0"/>
              <a:t>Method</a:t>
            </a:r>
            <a:endParaRPr lang="en-US" sz="3200" b="1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5348472" y="5676634"/>
            <a:ext cx="554947" cy="569589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28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66CC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Template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good template to write a thesis is this:</a:t>
            </a:r>
          </a:p>
          <a:p>
            <a:endParaRPr lang="en-US" sz="2800" dirty="0"/>
          </a:p>
          <a:p>
            <a:pPr lvl="1"/>
            <a:r>
              <a:rPr lang="en-US" sz="2400" dirty="0"/>
              <a:t>This essay takes the approach that…</a:t>
            </a:r>
          </a:p>
          <a:p>
            <a:pPr lvl="1"/>
            <a:r>
              <a:rPr lang="en-US" sz="2400" dirty="0" smtClean="0"/>
              <a:t>Claim…</a:t>
            </a:r>
          </a:p>
          <a:p>
            <a:pPr lvl="1"/>
            <a:r>
              <a:rPr lang="en-US" sz="2400" dirty="0" smtClean="0"/>
              <a:t>Because…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232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7410</TotalTime>
  <Words>765</Words>
  <Application>Microsoft Office PowerPoint</Application>
  <PresentationFormat>Widescreen</PresentationFormat>
  <Paragraphs>142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Warm up 10/2</vt:lpstr>
      <vt:lpstr>Logistics</vt:lpstr>
      <vt:lpstr>Quiz 2.1 Thursday</vt:lpstr>
      <vt:lpstr>Notes: Thesis Statements!!!!</vt:lpstr>
      <vt:lpstr>Solve This Murder</vt:lpstr>
      <vt:lpstr>Notes: Thesis</vt:lpstr>
      <vt:lpstr>Notes: Method</vt:lpstr>
      <vt:lpstr>Thesis</vt:lpstr>
      <vt:lpstr>Notes: Template Thesis</vt:lpstr>
      <vt:lpstr>Boiler plate Thesis example</vt:lpstr>
      <vt:lpstr>Boiler plate Thesis example</vt:lpstr>
      <vt:lpstr>Method vs Thesis</vt:lpstr>
      <vt:lpstr>Example 2</vt:lpstr>
      <vt:lpstr>Example 3</vt:lpstr>
      <vt:lpstr>ASSIGNMENT: Thesis Practice</vt:lpstr>
      <vt:lpstr>Civilization Study</vt:lpstr>
      <vt:lpstr>Collaboration</vt:lpstr>
      <vt:lpstr>How advanced?</vt:lpstr>
      <vt:lpstr>How lucky?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Modern Inequalities</dc:title>
  <dc:creator>Best, Derek    IHS - Long Term Sub</dc:creator>
  <cp:lastModifiedBy>Best, Derek    IHS - Staff</cp:lastModifiedBy>
  <cp:revision>245</cp:revision>
  <cp:lastPrinted>2018-09-28T15:55:47Z</cp:lastPrinted>
  <dcterms:created xsi:type="dcterms:W3CDTF">2016-09-02T19:20:55Z</dcterms:created>
  <dcterms:modified xsi:type="dcterms:W3CDTF">2019-10-02T17:07:48Z</dcterms:modified>
</cp:coreProperties>
</file>