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56" r:id="rId3"/>
    <p:sldId id="296" r:id="rId4"/>
    <p:sldId id="259" r:id="rId5"/>
    <p:sldId id="289" r:id="rId6"/>
    <p:sldId id="268" r:id="rId7"/>
    <p:sldId id="270" r:id="rId8"/>
    <p:sldId id="283" r:id="rId9"/>
    <p:sldId id="294" r:id="rId10"/>
    <p:sldId id="284" r:id="rId11"/>
    <p:sldId id="285" r:id="rId12"/>
    <p:sldId id="286" r:id="rId13"/>
    <p:sldId id="287" r:id="rId14"/>
    <p:sldId id="288" r:id="rId15"/>
    <p:sldId id="261" r:id="rId16"/>
    <p:sldId id="295" r:id="rId17"/>
    <p:sldId id="292" r:id="rId18"/>
    <p:sldId id="28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4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7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57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3880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43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22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26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64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0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3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9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4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6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3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0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15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0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FB53939-C654-4C72-999E-664256B5E3B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405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PKKQnijns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 9/19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7522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Define the following:</a:t>
            </a:r>
          </a:p>
          <a:p>
            <a:pPr lvl="1"/>
            <a:r>
              <a:rPr lang="en-US" sz="2600" dirty="0" smtClean="0"/>
              <a:t>Inequality</a:t>
            </a:r>
          </a:p>
          <a:p>
            <a:pPr lvl="1"/>
            <a:r>
              <a:rPr lang="en-US" sz="2600" dirty="0" smtClean="0"/>
              <a:t>Prejudice</a:t>
            </a:r>
          </a:p>
          <a:p>
            <a:pPr lvl="1"/>
            <a:r>
              <a:rPr lang="en-US" sz="2600" dirty="0" smtClean="0"/>
              <a:t>Micro-Aggression</a:t>
            </a:r>
          </a:p>
          <a:p>
            <a:pPr lvl="1"/>
            <a:r>
              <a:rPr lang="en-US" sz="2600" dirty="0" smtClean="0"/>
              <a:t>Income</a:t>
            </a:r>
          </a:p>
          <a:p>
            <a:pPr lvl="1"/>
            <a:r>
              <a:rPr lang="en-US" sz="2600" dirty="0" smtClean="0"/>
              <a:t>Wealth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40791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 1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Turn and talk:</a:t>
            </a:r>
          </a:p>
          <a:p>
            <a:pPr lvl="1"/>
            <a:r>
              <a:rPr lang="en-US" sz="2600" b="1" dirty="0" smtClean="0"/>
              <a:t>Would this be a good thing?</a:t>
            </a:r>
          </a:p>
          <a:p>
            <a:pPr lvl="1"/>
            <a:r>
              <a:rPr lang="en-US" sz="2600" b="1" dirty="0" smtClean="0"/>
              <a:t>Why?</a:t>
            </a:r>
          </a:p>
          <a:p>
            <a:r>
              <a:rPr lang="en-US" sz="2800" dirty="0"/>
              <a:t>Turn and talk:</a:t>
            </a:r>
          </a:p>
          <a:p>
            <a:pPr lvl="1"/>
            <a:r>
              <a:rPr lang="en-US" sz="2600" b="1" dirty="0" smtClean="0"/>
              <a:t>Should some people make more money than others?</a:t>
            </a:r>
            <a:endParaRPr lang="en-US" sz="2600" b="1" dirty="0"/>
          </a:p>
          <a:p>
            <a:pPr lvl="1"/>
            <a:r>
              <a:rPr lang="en-US" sz="2600" b="1" dirty="0" smtClean="0"/>
              <a:t>How much more?</a:t>
            </a:r>
            <a:endParaRPr lang="en-US" sz="2600" b="1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680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 2: Ideal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195481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Now you are going to make a chart that represents the </a:t>
            </a:r>
            <a:r>
              <a:rPr lang="en-US" sz="2800" b="1" u="sng" dirty="0" smtClean="0"/>
              <a:t>ideal</a:t>
            </a:r>
            <a:r>
              <a:rPr lang="en-US" sz="2800" dirty="0" smtClean="0"/>
              <a:t> distribution of income.</a:t>
            </a:r>
          </a:p>
          <a:p>
            <a:r>
              <a:rPr lang="en-US" sz="2800" b="1" dirty="0" smtClean="0"/>
              <a:t>Remember</a:t>
            </a:r>
            <a:r>
              <a:rPr lang="en-US" sz="2800" dirty="0" smtClean="0"/>
              <a:t>: to increase one side of the line, you have to decrease the other.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Questions to think about:</a:t>
            </a:r>
          </a:p>
          <a:p>
            <a:pPr lvl="1"/>
            <a:r>
              <a:rPr lang="en-US" sz="2600" dirty="0" smtClean="0"/>
              <a:t>How much money should the poorest 1% be making? </a:t>
            </a:r>
          </a:p>
          <a:p>
            <a:pPr lvl="1"/>
            <a:r>
              <a:rPr lang="en-US" sz="2600" dirty="0" smtClean="0"/>
              <a:t>The poorest 10%? </a:t>
            </a:r>
          </a:p>
          <a:p>
            <a:pPr lvl="1"/>
            <a:r>
              <a:rPr lang="en-US" sz="2600" dirty="0" smtClean="0"/>
              <a:t>Where should the middle be?</a:t>
            </a:r>
          </a:p>
          <a:p>
            <a:pPr lvl="1"/>
            <a:r>
              <a:rPr lang="en-US" sz="2600" dirty="0" smtClean="0"/>
              <a:t>How much more than the middle income should the wealthiest 10% be making?</a:t>
            </a:r>
          </a:p>
          <a:p>
            <a:pPr lvl="1"/>
            <a:r>
              <a:rPr lang="en-US" sz="2600" dirty="0" smtClean="0"/>
              <a:t>How much more than the middle should the wealthiest 1% be making?</a:t>
            </a:r>
          </a:p>
          <a:p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6876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 2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Share chart with another group:</a:t>
            </a:r>
          </a:p>
          <a:p>
            <a:pPr lvl="1"/>
            <a:r>
              <a:rPr lang="en-US" sz="2600" dirty="0" smtClean="0"/>
              <a:t>How similar are your charts?</a:t>
            </a:r>
          </a:p>
          <a:p>
            <a:pPr lvl="1"/>
            <a:r>
              <a:rPr lang="en-US" sz="2600" dirty="0" smtClean="0"/>
              <a:t>What makes your chart ideal?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919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 3: True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195481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Now you are going to make a chart that you think is accurate to how the US income is distributed.</a:t>
            </a:r>
          </a:p>
          <a:p>
            <a:r>
              <a:rPr lang="en-US" sz="2800" dirty="0" smtClean="0"/>
              <a:t>Don’t look it up. Try to estimate. Do you think it is more equal then the ideal or less equal? By how much?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Questions to think about:</a:t>
            </a:r>
          </a:p>
          <a:p>
            <a:pPr lvl="1"/>
            <a:r>
              <a:rPr lang="en-US" sz="2600" dirty="0" smtClean="0"/>
              <a:t>Do you think the poor make more or less than you put on your ideal chart?</a:t>
            </a:r>
          </a:p>
          <a:p>
            <a:pPr lvl="1"/>
            <a:r>
              <a:rPr lang="en-US" sz="2600" dirty="0" smtClean="0"/>
              <a:t>What % of Americans make more than that equal distribution point of $151,000?</a:t>
            </a:r>
          </a:p>
          <a:p>
            <a:pPr lvl="1"/>
            <a:r>
              <a:rPr lang="en-US" sz="2600" dirty="0" smtClean="0"/>
              <a:t>How much greater is the wealth of the top 10% than the middle? The top 5%? The top 1%?</a:t>
            </a: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20001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 3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Share chart with another group:</a:t>
            </a:r>
          </a:p>
          <a:p>
            <a:pPr lvl="1"/>
            <a:r>
              <a:rPr lang="en-US" sz="2600" dirty="0" smtClean="0"/>
              <a:t>Why do you think this is accurate?</a:t>
            </a:r>
          </a:p>
          <a:p>
            <a:pPr lvl="1"/>
            <a:r>
              <a:rPr lang="en-US" sz="2600" dirty="0" smtClean="0"/>
              <a:t>This isn’t ideal (otherwise it would be your ideal chart) so what isn’t ideal about it?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41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hlinkClick r:id="rId2"/>
              </a:rPr>
              <a:t>Watch me!</a:t>
            </a:r>
            <a:endParaRPr lang="en-US" sz="2600" dirty="0" smtClean="0"/>
          </a:p>
          <a:p>
            <a:endParaRPr lang="en-US" sz="2600" dirty="0"/>
          </a:p>
          <a:p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20720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 4: Actual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err="1" smtClean="0"/>
              <a:t>Mr</a:t>
            </a:r>
            <a:r>
              <a:rPr lang="en-US" sz="2600" dirty="0" smtClean="0"/>
              <a:t> Best will guide you through the actual chart.</a:t>
            </a:r>
            <a:endParaRPr lang="en-US" sz="2600" dirty="0"/>
          </a:p>
          <a:p>
            <a:pPr marL="0" indent="0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638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269" y="0"/>
            <a:ext cx="8791301" cy="685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05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Turn and talk</a:t>
            </a:r>
            <a:endParaRPr lang="en-US" sz="2600" dirty="0"/>
          </a:p>
          <a:p>
            <a:pPr lvl="1"/>
            <a:r>
              <a:rPr lang="en-US" sz="2400" dirty="0" smtClean="0"/>
              <a:t>Do you think this is okay? Why? Why not?</a:t>
            </a:r>
          </a:p>
          <a:p>
            <a:pPr lvl="1"/>
            <a:endParaRPr lang="en-US" sz="2400" dirty="0" smtClean="0"/>
          </a:p>
          <a:p>
            <a:r>
              <a:rPr lang="en-US" sz="2600" dirty="0" smtClean="0"/>
              <a:t>Answer the same question in the final box on your worksheet</a:t>
            </a:r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09057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>Income </a:t>
            </a:r>
            <a:r>
              <a:rPr lang="en-US" sz="6600" dirty="0" smtClean="0"/>
              <a:t>Inequality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53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744" y="-818146"/>
            <a:ext cx="11520502" cy="75211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6421" y="71648"/>
            <a:ext cx="1148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Extreme 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Poverty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6886" y="210147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Poverty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42020" y="210147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Working Class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78493" y="252151"/>
            <a:ext cx="1611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Middle Class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36422" y="252151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Upper Class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251583" y="263716"/>
            <a:ext cx="973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Top 1%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8337" y="1026695"/>
            <a:ext cx="17646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Take out Library books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Public Schools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92968" y="1016991"/>
            <a:ext cx="15881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Vote in all states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Public Transit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Would not starve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Can buy used clothes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81046" y="970824"/>
            <a:ext cx="20459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Used car, bad condition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Coffee, etc.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Always enough food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Children can apply to any college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Rent in poor areas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College if kids take loans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Restaurant once a month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15716" y="930443"/>
            <a:ext cx="204598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Reasonably priced new car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Family provides economic support.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Dental Care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Afford to move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Own property in Kent, Renton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136422" y="1016991"/>
            <a:ext cx="187126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Basic Medical care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Club sports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College debt-free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House in Seattle etc.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Boat in a marina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Vacation 2x a year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Private School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182408" y="1026695"/>
            <a:ext cx="18712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Vacation home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Luxury cars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82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Wealth vs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Income</a:t>
            </a:r>
            <a:r>
              <a:rPr lang="en-US" sz="2800" dirty="0" smtClean="0"/>
              <a:t>: how much money you </a:t>
            </a:r>
            <a:r>
              <a:rPr lang="en-US" sz="2800" b="1" dirty="0" smtClean="0"/>
              <a:t>make</a:t>
            </a:r>
          </a:p>
          <a:p>
            <a:r>
              <a:rPr lang="en-US" sz="2800" dirty="0" smtClean="0"/>
              <a:t>Wealth: how much money you </a:t>
            </a:r>
            <a:r>
              <a:rPr lang="en-US" sz="2800" b="1" dirty="0" smtClean="0"/>
              <a:t>have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Wealth inequality tends to be more severe than income inequality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75363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Wealth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often calculate wealth distribution by 20% chunks of the population called quintiles:</a:t>
            </a:r>
          </a:p>
          <a:p>
            <a:pPr lvl="1"/>
            <a:r>
              <a:rPr lang="en-US" sz="2600" dirty="0" smtClean="0"/>
              <a:t>The wealthiest 20%</a:t>
            </a:r>
          </a:p>
          <a:p>
            <a:pPr lvl="1"/>
            <a:r>
              <a:rPr lang="en-US" sz="2600" dirty="0" smtClean="0"/>
              <a:t>The second wealthiest 20%</a:t>
            </a:r>
          </a:p>
          <a:p>
            <a:pPr lvl="1"/>
            <a:r>
              <a:rPr lang="en-US" sz="2600" dirty="0" smtClean="0"/>
              <a:t>The middle 20%</a:t>
            </a:r>
          </a:p>
          <a:p>
            <a:pPr lvl="1"/>
            <a:r>
              <a:rPr lang="en-US" sz="2600" dirty="0" smtClean="0"/>
              <a:t>The second poorest 20%</a:t>
            </a:r>
          </a:p>
          <a:p>
            <a:pPr lvl="1"/>
            <a:r>
              <a:rPr lang="en-US" sz="2600" dirty="0" smtClean="0"/>
              <a:t>The poorest 20%</a:t>
            </a:r>
          </a:p>
        </p:txBody>
      </p:sp>
    </p:spTree>
    <p:extLst>
      <p:ext uri="{BB962C8B-B14F-4D97-AF65-F5344CB8AC3E}">
        <p14:creationId xmlns:p14="http://schemas.microsoft.com/office/powerpoint/2010/main" val="296024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Wealth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charts look like this: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312" y="3446677"/>
            <a:ext cx="9133868" cy="280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01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US Gross National Income 2017: 		$19.1 Trillion</a:t>
            </a:r>
          </a:p>
          <a:p>
            <a:r>
              <a:rPr lang="en-US" sz="2800" dirty="0" smtClean="0"/>
              <a:t>US Households: 								126.22 million</a:t>
            </a:r>
          </a:p>
          <a:p>
            <a:r>
              <a:rPr lang="en-US" sz="2800" dirty="0" smtClean="0"/>
              <a:t>Equal Income Distribution: 				$151,323</a:t>
            </a:r>
          </a:p>
          <a:p>
            <a:endParaRPr lang="en-US" sz="2800" dirty="0"/>
          </a:p>
          <a:p>
            <a:r>
              <a:rPr lang="en-US" sz="2800" dirty="0" smtClean="0"/>
              <a:t>US Poverty Line for family of 4:			$</a:t>
            </a:r>
            <a:r>
              <a:rPr lang="en-US" sz="2800" dirty="0" smtClean="0"/>
              <a:t>26,000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3396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 1: Equal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First chart is easy</a:t>
            </a:r>
          </a:p>
          <a:p>
            <a:endParaRPr lang="en-US" sz="2800" dirty="0"/>
          </a:p>
          <a:p>
            <a:r>
              <a:rPr lang="en-US" sz="2800" dirty="0" smtClean="0"/>
              <a:t>Make a horizontal line at </a:t>
            </a:r>
            <a:r>
              <a:rPr lang="en-US" sz="2800" dirty="0"/>
              <a:t>$151,323</a:t>
            </a:r>
          </a:p>
          <a:p>
            <a:endParaRPr lang="en-US" sz="2800" dirty="0"/>
          </a:p>
          <a:p>
            <a:r>
              <a:rPr lang="en-US" sz="2800" dirty="0" smtClean="0"/>
              <a:t>This would be what America would look like with everyone making the same amount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7134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744" y="-818146"/>
            <a:ext cx="11520502" cy="75211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6421" y="71648"/>
            <a:ext cx="1148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Extreme 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Poverty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6886" y="210147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Poverty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42020" y="210147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Working Class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78493" y="252151"/>
            <a:ext cx="1611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Middle Class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36422" y="252151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Upper Class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251583" y="263716"/>
            <a:ext cx="973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Top 1%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8337" y="1026695"/>
            <a:ext cx="17646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Take out Library books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Public Schools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92968" y="1016991"/>
            <a:ext cx="15881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Vote in all states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Public Transit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Would not starve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Can buy used clothes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81046" y="970824"/>
            <a:ext cx="20459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Used car, bad condition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Coffee, etc.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Always enough food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Children can apply to any college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Rent in poor areas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College if kids take loans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Restaurant once a month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15716" y="930443"/>
            <a:ext cx="204598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Reasonably priced new car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Family provides economic support.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Dental Care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Afford to move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Own property in Kent, Renton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136422" y="1016991"/>
            <a:ext cx="187126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Basic Medical care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Club sports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College debt-free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House in Seattle etc.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Boat in a marina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Vacation 2x a year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Private School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182408" y="1026695"/>
            <a:ext cx="18712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Vacation home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Luxury cars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45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2021</TotalTime>
  <Words>669</Words>
  <Application>Microsoft Office PowerPoint</Application>
  <PresentationFormat>Widescreen</PresentationFormat>
  <Paragraphs>188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Ion</vt:lpstr>
      <vt:lpstr>Warmup 9/19</vt:lpstr>
      <vt:lpstr> Income Inequality</vt:lpstr>
      <vt:lpstr>PowerPoint Presentation</vt:lpstr>
      <vt:lpstr>Wealth vs Income</vt:lpstr>
      <vt:lpstr>Wealth Distribution</vt:lpstr>
      <vt:lpstr>Wealth Distribution</vt:lpstr>
      <vt:lpstr>Key things</vt:lpstr>
      <vt:lpstr>Chart 1: Equal Distribution</vt:lpstr>
      <vt:lpstr>PowerPoint Presentation</vt:lpstr>
      <vt:lpstr>Chart 1 Discussion</vt:lpstr>
      <vt:lpstr>Chart 2: Ideal Distribution</vt:lpstr>
      <vt:lpstr>Chart 2 Discussion</vt:lpstr>
      <vt:lpstr>Chart 3: True Distribution</vt:lpstr>
      <vt:lpstr>Chart 3 Discussion</vt:lpstr>
      <vt:lpstr>Video </vt:lpstr>
      <vt:lpstr>Chart 4: Actual</vt:lpstr>
      <vt:lpstr>PowerPoint Presentation</vt:lpstr>
      <vt:lpstr>Final Discussion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Modern Inequalities</dc:title>
  <dc:creator>Best, Derek    IHS - Long Term Sub</dc:creator>
  <cp:lastModifiedBy>Best, Derek    IHS - Staff</cp:lastModifiedBy>
  <cp:revision>85</cp:revision>
  <dcterms:created xsi:type="dcterms:W3CDTF">2016-09-02T19:20:55Z</dcterms:created>
  <dcterms:modified xsi:type="dcterms:W3CDTF">2019-09-19T22:10:01Z</dcterms:modified>
</cp:coreProperties>
</file>