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81" r:id="rId2"/>
    <p:sldId id="285" r:id="rId3"/>
    <p:sldId id="283" r:id="rId4"/>
    <p:sldId id="287" r:id="rId5"/>
    <p:sldId id="289" r:id="rId6"/>
    <p:sldId id="288" r:id="rId7"/>
    <p:sldId id="286" r:id="rId8"/>
    <p:sldId id="282" r:id="rId9"/>
    <p:sldId id="290" r:id="rId10"/>
    <p:sldId id="291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325A-280C-46F9-8DEC-6A534419D1E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5277-B15C-4A87-B818-3B665560F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6844621" cy="4251219"/>
          </a:xfrm>
        </p:spPr>
        <p:txBody>
          <a:bodyPr>
            <a:normAutofit/>
          </a:bodyPr>
          <a:lstStyle/>
          <a:p>
            <a:r>
              <a:rPr lang="en-US" sz="2800" b="1" dirty="0"/>
              <a:t>Decolonization</a:t>
            </a:r>
            <a:r>
              <a:rPr lang="en-US" sz="2800" dirty="0"/>
              <a:t>: the process of gaining independence by former imperialized countries.</a:t>
            </a:r>
          </a:p>
          <a:p>
            <a:endParaRPr lang="en-US" sz="2800" dirty="0"/>
          </a:p>
          <a:p>
            <a:r>
              <a:rPr lang="en-US" sz="2800" dirty="0"/>
              <a:t>Took place from the 1940-70s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E24DE-FCEE-4CEA-8974-9F747383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526040"/>
            <a:ext cx="4181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India: 1947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67159" cy="42512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During WW2, pressure from Indian nationalists grew to an irresistible level. </a:t>
            </a:r>
          </a:p>
          <a:p>
            <a:r>
              <a:rPr lang="en-US" sz="2800" dirty="0"/>
              <a:t>Shortly after the war, Britain granted India independence.</a:t>
            </a:r>
          </a:p>
          <a:p>
            <a:r>
              <a:rPr lang="en-US" sz="2800" dirty="0"/>
              <a:t>India was one of the strongest countries that emerged from imperialism but still had problems.</a:t>
            </a:r>
          </a:p>
          <a:p>
            <a:r>
              <a:rPr lang="en-US" sz="2800" dirty="0"/>
              <a:t>Enormous inequalities and a weak economy were left over from British rule.</a:t>
            </a:r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8817F3-C63E-43A1-826C-340865C7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332" y="4916316"/>
            <a:ext cx="3490667" cy="1941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93CA85-DA60-4335-A652-88C91C9B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712" y="2498270"/>
            <a:ext cx="3497285" cy="2418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21D23-3CB9-4EA1-9094-D8BBD3E7F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199" y="313642"/>
            <a:ext cx="3496801" cy="2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Africa: 1956-1980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67159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Europe maintained economic control of Africa while surrendering political control</a:t>
            </a:r>
          </a:p>
          <a:p>
            <a:r>
              <a:rPr lang="en-US" sz="2800" dirty="0"/>
              <a:t>African countries were abandoned with no realistic plan </a:t>
            </a:r>
            <a:r>
              <a:rPr lang="en-US" sz="2800"/>
              <a:t>for political </a:t>
            </a:r>
            <a:r>
              <a:rPr lang="en-US" sz="2800" dirty="0"/>
              <a:t>stability</a:t>
            </a:r>
          </a:p>
          <a:p>
            <a:r>
              <a:rPr lang="en-US" sz="2800" dirty="0"/>
              <a:t>They exploded into civil war, were taken over by dictators, and bled dry by the same European companies that had ruled under the empires.</a:t>
            </a:r>
          </a:p>
          <a:p>
            <a:r>
              <a:rPr lang="en-US" sz="2800" dirty="0"/>
              <a:t>Only in the last 20 years has Africa started to really recover.</a:t>
            </a:r>
          </a:p>
          <a:p>
            <a:endParaRPr 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37FA5E-AD54-435D-AC4A-1BFE8C20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60" y="0"/>
            <a:ext cx="3503840" cy="21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A2173-5D34-4668-BF04-E4DF35C0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58" y="2111957"/>
            <a:ext cx="3503841" cy="2837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37646-CA94-4988-BD1F-F8499227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157" y="4550986"/>
            <a:ext cx="3536499" cy="2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6844621" cy="4251219"/>
          </a:xfrm>
        </p:spPr>
        <p:txBody>
          <a:bodyPr>
            <a:normAutofit/>
          </a:bodyPr>
          <a:lstStyle/>
          <a:p>
            <a:r>
              <a:rPr lang="en-US" sz="2800" dirty="0"/>
              <a:t>Background we will need:</a:t>
            </a:r>
          </a:p>
          <a:p>
            <a:pPr lvl="1"/>
            <a:r>
              <a:rPr lang="en-US" sz="2600" dirty="0"/>
              <a:t>Nationalism</a:t>
            </a:r>
          </a:p>
          <a:p>
            <a:pPr lvl="1"/>
            <a:r>
              <a:rPr lang="en-US" sz="2600" dirty="0"/>
              <a:t>The World Wars</a:t>
            </a:r>
          </a:p>
          <a:p>
            <a:pPr lvl="1"/>
            <a:r>
              <a:rPr lang="en-US" sz="2600" dirty="0"/>
              <a:t>The Cold 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E24DE-FCEE-4CEA-8974-9F747383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526040"/>
            <a:ext cx="4181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452394" cy="425121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Nationalism</a:t>
            </a:r>
            <a:r>
              <a:rPr lang="en-US" sz="2800" dirty="0"/>
              <a:t> is the identification with your nation (</a:t>
            </a:r>
            <a:r>
              <a:rPr lang="en-US" sz="2800" dirty="0" err="1"/>
              <a:t>ie</a:t>
            </a:r>
            <a:r>
              <a:rPr lang="en-US" sz="2800" dirty="0"/>
              <a:t>. American) and support for its interests.</a:t>
            </a:r>
          </a:p>
          <a:p>
            <a:r>
              <a:rPr lang="en-US" sz="2800" dirty="0"/>
              <a:t>Chief among them is independence and unity.</a:t>
            </a:r>
          </a:p>
          <a:p>
            <a:r>
              <a:rPr lang="en-US" sz="2800" dirty="0"/>
              <a:t>Nationalism emerged in Europe after the French Revolution.</a:t>
            </a:r>
          </a:p>
          <a:p>
            <a:r>
              <a:rPr lang="en-US" sz="2800" dirty="0"/>
              <a:t>By the 1910s it had spread throughout the European empires.</a:t>
            </a:r>
          </a:p>
          <a:p>
            <a:r>
              <a:rPr lang="en-US" sz="2800" dirty="0"/>
              <a:t>For the moment, the protests were contained almost everywhere.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944EF-D744-47CD-9FB3-ED83AB3B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706" y="621655"/>
            <a:ext cx="3636294" cy="3082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CBAD3-67DE-4D3A-88CC-784B8165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71" y="3703673"/>
            <a:ext cx="3635829" cy="3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212698" cy="4251219"/>
          </a:xfrm>
        </p:spPr>
        <p:txBody>
          <a:bodyPr>
            <a:normAutofit/>
          </a:bodyPr>
          <a:lstStyle/>
          <a:p>
            <a:r>
              <a:rPr lang="en-US" sz="2800" dirty="0"/>
              <a:t>From 1914-1945, the industrial countries of the world dragged their empires into their wars.</a:t>
            </a:r>
          </a:p>
          <a:p>
            <a:r>
              <a:rPr lang="en-US" sz="2800" dirty="0"/>
              <a:t>Millions served. 150,000 Indian soldiers died fighting for their colonial overlords. Perhaps as many as a million Africans.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91BB-BD75-444C-846E-82D61B08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13" y="2354519"/>
            <a:ext cx="3875987" cy="249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73D24-33A3-4395-ADB4-9B8C01E5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10" y="4848708"/>
            <a:ext cx="3875990" cy="2009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83B59-6379-41F0-B9A0-A8876D69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10" y="49469"/>
            <a:ext cx="3857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212698" cy="4251219"/>
          </a:xfrm>
        </p:spPr>
        <p:txBody>
          <a:bodyPr>
            <a:normAutofit/>
          </a:bodyPr>
          <a:lstStyle/>
          <a:p>
            <a:r>
              <a:rPr lang="en-US" sz="2800" dirty="0"/>
              <a:t>The second world war especially was billed as the fight of liberty against tyranny.</a:t>
            </a:r>
          </a:p>
          <a:p>
            <a:r>
              <a:rPr lang="en-US" sz="2800" dirty="0"/>
              <a:t>But when they came home, they found themselves back under the control of colonial tyranny.</a:t>
            </a:r>
          </a:p>
          <a:p>
            <a:r>
              <a:rPr lang="en-US" sz="2800" dirty="0"/>
              <a:t>Nationalism and independence movements gain incredible power after 1945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91BB-BD75-444C-846E-82D61B08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13" y="2354519"/>
            <a:ext cx="3875987" cy="249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73D24-33A3-4395-ADB4-9B8C01E5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10" y="4848708"/>
            <a:ext cx="3875990" cy="2009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83B59-6379-41F0-B9A0-A8876D69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10" y="49469"/>
            <a:ext cx="3857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212698" cy="4251219"/>
          </a:xfrm>
        </p:spPr>
        <p:txBody>
          <a:bodyPr>
            <a:normAutofit/>
          </a:bodyPr>
          <a:lstStyle/>
          <a:p>
            <a:r>
              <a:rPr lang="en-US" sz="2800" dirty="0"/>
              <a:t>After the wars, the world became dominated by the rivalry of the United States and the Soviet Union.</a:t>
            </a:r>
          </a:p>
          <a:p>
            <a:r>
              <a:rPr lang="en-US" sz="2800" dirty="0"/>
              <a:t>The Soviets condemned imperialism while America found itself helping its European allies retain their empires.</a:t>
            </a:r>
          </a:p>
          <a:p>
            <a:r>
              <a:rPr lang="en-US" sz="2800" dirty="0"/>
              <a:t>Many freedom fighters turned to the Soviets and their communist allies for support.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42A9D-AC0B-4B2E-9423-BC21F742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341" y="1"/>
            <a:ext cx="3635657" cy="1939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0E517-CBD8-4CB0-95D6-F92B438C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253" y="1935999"/>
            <a:ext cx="3631747" cy="2042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87AA9B-5C8D-493C-A4D3-D59673DC7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254" y="3945619"/>
            <a:ext cx="3631746" cy="29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190D08-6916-48F9-8EB5-A966BDA3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4" y="5022330"/>
            <a:ext cx="1476375" cy="1835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452394" cy="4251219"/>
          </a:xfrm>
        </p:spPr>
        <p:txBody>
          <a:bodyPr>
            <a:normAutofit/>
          </a:bodyPr>
          <a:lstStyle/>
          <a:p>
            <a:r>
              <a:rPr lang="en-US" sz="2800" dirty="0"/>
              <a:t>In the 1940s and 1950s, the peoples of the empires began to demand their independence.</a:t>
            </a:r>
          </a:p>
          <a:p>
            <a:r>
              <a:rPr lang="en-US" sz="2800" dirty="0"/>
              <a:t>This belonged to a global civil rights movement that sought to bring an end to the racist abuses of the last centuries</a:t>
            </a:r>
          </a:p>
          <a:p>
            <a:r>
              <a:rPr lang="en-US" sz="2800" dirty="0"/>
              <a:t>Meanwhile in Europe, devastated by war, people began to lose interest in policing unruly empires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F063-7A6B-4204-8497-9DDE1AA7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0" y="0"/>
            <a:ext cx="287655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A2F53-C197-498A-9B44-BD1146EA6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50" y="2857499"/>
            <a:ext cx="2876550" cy="215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608749-3C8C-4F51-B0ED-09075990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50" y="5012768"/>
            <a:ext cx="1506312" cy="18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Decolonization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67159" cy="42512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outcomes of decolonization varied dramatically.</a:t>
            </a:r>
          </a:p>
          <a:p>
            <a:r>
              <a:rPr lang="en-US" sz="2800" dirty="0"/>
              <a:t>A handful of countries emerged mostly unscathed.</a:t>
            </a:r>
          </a:p>
          <a:p>
            <a:r>
              <a:rPr lang="en-US" sz="2800" dirty="0"/>
              <a:t>Many were left with deep problems that would leave them in ruin for decades.</a:t>
            </a:r>
          </a:p>
          <a:p>
            <a:r>
              <a:rPr lang="en-US" sz="2800" dirty="0"/>
              <a:t>All were left with Western in positions of power.</a:t>
            </a:r>
          </a:p>
          <a:p>
            <a:r>
              <a:rPr lang="en-US" sz="2800" dirty="0"/>
              <a:t>Some really weren’t decolonized at all.</a:t>
            </a:r>
          </a:p>
          <a:p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53EE97-0CF4-4BFB-974F-EBF3BE76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60" y="0"/>
            <a:ext cx="3503840" cy="21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003C7-5844-43CD-B0F2-0B07E3AD2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34" y="2102304"/>
            <a:ext cx="3490666" cy="2624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E8405-4F74-4E9F-8847-1EC21FDFB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34" y="4513650"/>
            <a:ext cx="3490666" cy="23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East: 1940s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67159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Middle East was freed from the Ottoman Empire from 1880-1918 only to be added to European Empires.</a:t>
            </a:r>
          </a:p>
          <a:p>
            <a:r>
              <a:rPr lang="en-US" sz="2800" dirty="0"/>
              <a:t>Few were under European control for more than 50 years, some less than 10. Most free by 1950</a:t>
            </a:r>
          </a:p>
          <a:p>
            <a:r>
              <a:rPr lang="en-US" sz="2800" dirty="0"/>
              <a:t>Europeans used this transition period to install European companies into power</a:t>
            </a:r>
          </a:p>
          <a:p>
            <a:r>
              <a:rPr lang="en-US" sz="2800" dirty="0"/>
              <a:t>Europe and USA still interfere with these countries to assure the flow of oil.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C7AAF-C7DF-4329-9E3D-BE1D6741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410" y="4510768"/>
            <a:ext cx="3253589" cy="2347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78612-62B3-4E08-8057-359F87D0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95" y="0"/>
            <a:ext cx="3269618" cy="2379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AF914-16EB-4DAA-B3E4-7928E46D8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409" y="2295512"/>
            <a:ext cx="3253590" cy="22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9411</TotalTime>
  <Words>519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Decolonization</vt:lpstr>
      <vt:lpstr>Decolonization</vt:lpstr>
      <vt:lpstr>Nationalism</vt:lpstr>
      <vt:lpstr>The World Wars</vt:lpstr>
      <vt:lpstr>The World Wars</vt:lpstr>
      <vt:lpstr>Cold War</vt:lpstr>
      <vt:lpstr>Nationalism</vt:lpstr>
      <vt:lpstr>Process of Decolonization</vt:lpstr>
      <vt:lpstr>Middle East: 1940s</vt:lpstr>
      <vt:lpstr>India: 1947</vt:lpstr>
      <vt:lpstr>Africa: 1956-1980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198</cp:revision>
  <dcterms:created xsi:type="dcterms:W3CDTF">2017-03-06T05:27:53Z</dcterms:created>
  <dcterms:modified xsi:type="dcterms:W3CDTF">2020-05-21T05:13:50Z</dcterms:modified>
</cp:coreProperties>
</file>