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81" r:id="rId2"/>
    <p:sldId id="285" r:id="rId3"/>
    <p:sldId id="295" r:id="rId4"/>
    <p:sldId id="294" r:id="rId5"/>
    <p:sldId id="297" r:id="rId6"/>
    <p:sldId id="298" r:id="rId7"/>
    <p:sldId id="299" r:id="rId8"/>
    <p:sldId id="274" r:id="rId9"/>
    <p:sldId id="275" r:id="rId10"/>
    <p:sldId id="276" r:id="rId11"/>
    <p:sldId id="296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325A-280C-46F9-8DEC-6A534419D1E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5277-B15C-4A87-B818-3B665560F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Decolonization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6844621" cy="4251219"/>
          </a:xfrm>
        </p:spPr>
        <p:txBody>
          <a:bodyPr>
            <a:normAutofit/>
          </a:bodyPr>
          <a:lstStyle/>
          <a:p>
            <a:r>
              <a:rPr lang="en-US" sz="2800" dirty="0"/>
              <a:t>Africa was the last major region to be decolonized.</a:t>
            </a:r>
          </a:p>
          <a:p>
            <a:r>
              <a:rPr lang="en-US" sz="2800" dirty="0"/>
              <a:t>Decolonization of Africa took place from 1956-1980.</a:t>
            </a:r>
          </a:p>
          <a:p>
            <a:r>
              <a:rPr lang="en-US" sz="2800" dirty="0"/>
              <a:t>In 1956, two countries controlled almost all of Africa: Britain and France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E24DE-FCEE-4CEA-8974-9F747383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1526040"/>
            <a:ext cx="41814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3: Political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6600409" cy="4251219"/>
          </a:xfrm>
        </p:spPr>
        <p:txBody>
          <a:bodyPr>
            <a:normAutofit/>
          </a:bodyPr>
          <a:lstStyle/>
          <a:p>
            <a:r>
              <a:rPr lang="en-US" sz="2800" dirty="0"/>
              <a:t>The suddenness and indifference with which Europe decolonized Africa left a power vacuum.</a:t>
            </a:r>
          </a:p>
          <a:p>
            <a:r>
              <a:rPr lang="en-US" sz="2800" dirty="0"/>
              <a:t>That power vacuum was filled by warlords, militias, religious fanatics, and rebel armies.</a:t>
            </a:r>
          </a:p>
          <a:p>
            <a:r>
              <a:rPr lang="en-US" sz="2800" dirty="0"/>
              <a:t>Many African countries have struggled to find lasting peace or political stability.</a:t>
            </a:r>
          </a:p>
        </p:txBody>
      </p:sp>
      <p:pic>
        <p:nvPicPr>
          <p:cNvPr id="3074" name="Picture 2" descr="Image result for congo war child 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40" y="2610197"/>
            <a:ext cx="4562760" cy="27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Ghana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7791677" cy="42512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Ghana gained its independence in 1956</a:t>
            </a:r>
          </a:p>
          <a:p>
            <a:r>
              <a:rPr lang="en-US" sz="2800" dirty="0"/>
              <a:t>It’s leader, Kwame Nkrumah, was a hero of African Nationalism</a:t>
            </a:r>
          </a:p>
          <a:p>
            <a:r>
              <a:rPr lang="en-US" sz="2800" dirty="0"/>
              <a:t>Once free, he took bold action to break the power of the British-loyal elites</a:t>
            </a:r>
          </a:p>
          <a:p>
            <a:r>
              <a:rPr lang="en-US" sz="2800" dirty="0"/>
              <a:t>In 1966, he was overthrown by a military coup, leading to an era of civil conflict and military rule that did not end until 1979.</a:t>
            </a:r>
          </a:p>
          <a:p>
            <a:r>
              <a:rPr lang="en-US" sz="2800" dirty="0"/>
              <a:t>Despite this, Ghana has remained reasonably stable and successful.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F997F-8543-484D-8CAD-E6E9940D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0" y="0"/>
            <a:ext cx="287655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E978A-58E2-408C-9D65-99EE7770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48" y="2857500"/>
            <a:ext cx="2876551" cy="1917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2A9C-1754-43ED-A43B-4F3396407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441" y="4775200"/>
            <a:ext cx="2911557" cy="20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9B19CE-9DBB-4425-B9FF-5BB12DFB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159" y="0"/>
            <a:ext cx="3503842" cy="2176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Congo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84846" cy="425121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Congo gained its independence from Belgium in 1960.</a:t>
            </a:r>
          </a:p>
          <a:p>
            <a:r>
              <a:rPr lang="en-US" sz="2800" dirty="0"/>
              <a:t>It was a troubled country, with many problems to fix.</a:t>
            </a:r>
          </a:p>
          <a:p>
            <a:r>
              <a:rPr lang="en-US" sz="2800" dirty="0"/>
              <a:t>Its prime minister, Patrice </a:t>
            </a:r>
            <a:r>
              <a:rPr lang="en-US" sz="2800" dirty="0" err="1"/>
              <a:t>Lubumba</a:t>
            </a:r>
            <a:r>
              <a:rPr lang="en-US" sz="2800" dirty="0"/>
              <a:t>, asked the USA for help but was denied</a:t>
            </a:r>
          </a:p>
          <a:p>
            <a:r>
              <a:rPr lang="en-US" sz="2800" dirty="0"/>
              <a:t>He turned to the Soviet Union</a:t>
            </a:r>
          </a:p>
          <a:p>
            <a:r>
              <a:rPr lang="en-US" sz="2800" dirty="0"/>
              <a:t>America’s CIA supported a coup. </a:t>
            </a:r>
            <a:r>
              <a:rPr lang="en-US" sz="2800" dirty="0" err="1"/>
              <a:t>Lubumba</a:t>
            </a:r>
            <a:r>
              <a:rPr lang="en-US" sz="2800" dirty="0"/>
              <a:t> was tortured and executed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740BA-22ED-4B2C-9378-0A6291FD9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59" y="2049267"/>
            <a:ext cx="3503841" cy="1970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72C2B-B625-401E-9006-148039BF9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159" y="4020178"/>
            <a:ext cx="3503841" cy="283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Congo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84846" cy="42512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new ruler, Mobutu, was a brutal dictator but enjoyed US support.</a:t>
            </a:r>
          </a:p>
          <a:p>
            <a:r>
              <a:rPr lang="en-US" sz="2800" dirty="0"/>
              <a:t>He killed political rivals, took Congo’s wealth for himself, and carried on a near genocidal culture war.</a:t>
            </a:r>
          </a:p>
          <a:p>
            <a:r>
              <a:rPr lang="en-US" sz="2800" dirty="0"/>
              <a:t>When he died in ‘97, Congo collapsed into the Congo Wars, which lasted 7 years and claimed 8 million lives—more than world war 1.</a:t>
            </a:r>
          </a:p>
          <a:p>
            <a:r>
              <a:rPr lang="en-US" sz="2800" dirty="0"/>
              <a:t>Even today, Congo remains divided.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09F17-5F36-43E7-950C-7F34E9AE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192" y="0"/>
            <a:ext cx="3533775" cy="36480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C43A83F-096D-48AB-9DEC-30075043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92" y="3648075"/>
            <a:ext cx="3503840" cy="21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Dictators and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16811" cy="4251219"/>
          </a:xfrm>
        </p:spPr>
        <p:txBody>
          <a:bodyPr>
            <a:normAutofit/>
          </a:bodyPr>
          <a:lstStyle/>
          <a:p>
            <a:r>
              <a:rPr lang="en-US" sz="2800" dirty="0"/>
              <a:t>In the wake of decolonization, without almost any support from the West, most African democracies collapsed.</a:t>
            </a:r>
          </a:p>
          <a:p>
            <a:r>
              <a:rPr lang="en-US" sz="2800" dirty="0"/>
              <a:t>Bloody civil wars of the 60s gave way to corrupt if not brutal military dictators</a:t>
            </a:r>
          </a:p>
          <a:p>
            <a:r>
              <a:rPr lang="en-US" sz="2800" dirty="0"/>
              <a:t>Almost all of these dictators had good relations with Europe and America because they kept communism away.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2E15C-52D6-4245-AFC9-B0D17F905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5" y="0"/>
            <a:ext cx="3571875" cy="1962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57303-4BFC-46FF-8126-B503F512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5" y="1962150"/>
            <a:ext cx="3591604" cy="2693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6E20A-C960-4A46-8092-BE7E4D6CB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4" y="4622698"/>
            <a:ext cx="3571875" cy="2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Africa’s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516811" cy="4251219"/>
          </a:xfrm>
        </p:spPr>
        <p:txBody>
          <a:bodyPr>
            <a:normAutofit/>
          </a:bodyPr>
          <a:lstStyle/>
          <a:p>
            <a:r>
              <a:rPr lang="en-US" sz="2800" dirty="0"/>
              <a:t>The era of the dictator has ended in much of Africa.</a:t>
            </a:r>
          </a:p>
          <a:p>
            <a:r>
              <a:rPr lang="en-US" sz="2800" dirty="0"/>
              <a:t>National unity has never been higher.</a:t>
            </a:r>
          </a:p>
          <a:p>
            <a:r>
              <a:rPr lang="en-US" sz="2800" dirty="0"/>
              <a:t>Democracy is growing throughout the continent.</a:t>
            </a:r>
          </a:p>
          <a:p>
            <a:r>
              <a:rPr lang="en-US" sz="2800" dirty="0"/>
              <a:t>Economic dependency on the West has been softened due to competition from China, India, and Korea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1C6AF-9C50-47C3-ABD9-FE58E548F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5" y="0"/>
            <a:ext cx="3476625" cy="2914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83AAA-EDC1-4074-AEFB-1AE036A7C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92" y="2914650"/>
            <a:ext cx="3478608" cy="1963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E8EC13-9226-4191-AA5E-DD476DDC5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780" y="4894488"/>
            <a:ext cx="3478219" cy="19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Pressures to Decolonize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6844621" cy="42512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African Nationalism put enormous pressure on imperial governments</a:t>
            </a:r>
          </a:p>
          <a:p>
            <a:r>
              <a:rPr lang="en-US" sz="2800" dirty="0"/>
              <a:t>US government pressured its allies to decolonize</a:t>
            </a:r>
          </a:p>
          <a:p>
            <a:r>
              <a:rPr lang="en-US" sz="2800" dirty="0"/>
              <a:t>Soviet Union support provided the threat of communist revolts</a:t>
            </a:r>
          </a:p>
          <a:p>
            <a:r>
              <a:rPr lang="en-US" sz="2800" dirty="0"/>
              <a:t>Civil Rights movement drew international attention</a:t>
            </a:r>
          </a:p>
          <a:p>
            <a:r>
              <a:rPr lang="en-US" sz="2800" dirty="0"/>
              <a:t>European citizens thought the empires too expensive</a:t>
            </a:r>
          </a:p>
          <a:p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E24DE-FCEE-4CEA-8974-9F747383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1526040"/>
            <a:ext cx="41814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WW2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212698" cy="425121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African soldiers returning from Europe after World War 2 were well trained and highly political.</a:t>
            </a:r>
          </a:p>
          <a:p>
            <a:r>
              <a:rPr lang="en-US" sz="2800" dirty="0"/>
              <a:t>Many had served among European soldiers as equals.</a:t>
            </a:r>
          </a:p>
          <a:p>
            <a:r>
              <a:rPr lang="en-US" sz="2800" dirty="0"/>
              <a:t>Now they were asked to return to Africa as second-class citizens.</a:t>
            </a:r>
          </a:p>
          <a:p>
            <a:r>
              <a:rPr lang="en-US" sz="2800" dirty="0"/>
              <a:t>Countries demanded their independence but were denied.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91BB-BD75-444C-846E-82D61B08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13" y="2354519"/>
            <a:ext cx="3875987" cy="2494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673D24-33A3-4395-ADB4-9B8C01E5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10" y="4848708"/>
            <a:ext cx="3875990" cy="2009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83B59-6379-41F0-B9A0-A8876D69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010" y="49469"/>
            <a:ext cx="38576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Algeria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7791677" cy="42512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 1954, this conflict erupted into the Algerian War.</a:t>
            </a:r>
          </a:p>
          <a:p>
            <a:r>
              <a:rPr lang="en-US" sz="2800" dirty="0"/>
              <a:t>Tired of oppression under the French, Algerians rose up to overthrow them.</a:t>
            </a:r>
          </a:p>
          <a:p>
            <a:r>
              <a:rPr lang="en-US" sz="2800" dirty="0"/>
              <a:t>Despite pressure from America, France decided to violently fight this war.</a:t>
            </a:r>
          </a:p>
          <a:p>
            <a:r>
              <a:rPr lang="en-US" sz="2800" dirty="0"/>
              <a:t>It was very bloody. 250,000 were killed over the 7 year conflict.</a:t>
            </a:r>
          </a:p>
          <a:p>
            <a:r>
              <a:rPr lang="en-US" sz="2800" dirty="0"/>
              <a:t>Fear of this repeating in other colonies further pressure Europe to decolonize.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C8CBC-46DF-4C31-8FED-D3698ABC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40" y="4678680"/>
            <a:ext cx="3261360" cy="2179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80664-D115-4092-9B63-8AEED79C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6" y="557531"/>
            <a:ext cx="3265714" cy="221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93EA4-2457-4C7E-8EEA-FF50BD3CD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86" y="2770052"/>
            <a:ext cx="3265714" cy="19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Winds of Change: 1960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7183439" cy="4251219"/>
          </a:xfrm>
        </p:spPr>
        <p:txBody>
          <a:bodyPr>
            <a:normAutofit/>
          </a:bodyPr>
          <a:lstStyle/>
          <a:p>
            <a:r>
              <a:rPr lang="en-US" sz="2800" dirty="0"/>
              <a:t>In 1960, things were too much for the empires to hold on anymore.</a:t>
            </a:r>
          </a:p>
          <a:p>
            <a:r>
              <a:rPr lang="en-US" sz="2800" dirty="0"/>
              <a:t>The British Prime Minister, Harold McMillan, delivered the Winds of Change Speech</a:t>
            </a:r>
          </a:p>
          <a:p>
            <a:r>
              <a:rPr lang="en-US" sz="2800" dirty="0"/>
              <a:t>The message was clear, Britain was giving up on its Empire.</a:t>
            </a:r>
          </a:p>
          <a:p>
            <a:r>
              <a:rPr lang="en-US" sz="2800" dirty="0"/>
              <a:t>France quickly followed suit.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54D5C-2BD3-4A9B-9A49-D2FB58D3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4152900"/>
            <a:ext cx="39052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526A6-22E5-440B-837C-33AFE3BC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1809750"/>
            <a:ext cx="3905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Decolonization: </a:t>
            </a:r>
            <a:br>
              <a:rPr lang="en-US" dirty="0"/>
            </a:br>
            <a:r>
              <a:rPr lang="en-US" dirty="0"/>
              <a:t>	The Spider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7183439" cy="4251219"/>
          </a:xfrm>
        </p:spPr>
        <p:txBody>
          <a:bodyPr>
            <a:normAutofit/>
          </a:bodyPr>
          <a:lstStyle/>
          <a:p>
            <a:r>
              <a:rPr lang="en-US" sz="2800" dirty="0"/>
              <a:t>Britain decolonized rapidly from 60-66</a:t>
            </a:r>
          </a:p>
          <a:p>
            <a:r>
              <a:rPr lang="en-US" sz="2800" dirty="0"/>
              <a:t>But only British officials left.</a:t>
            </a:r>
          </a:p>
          <a:p>
            <a:r>
              <a:rPr lang="en-US" sz="2800" dirty="0"/>
              <a:t>British companies, and the corrupt local collaborators stayed.</a:t>
            </a:r>
          </a:p>
          <a:p>
            <a:r>
              <a:rPr lang="en-US" sz="2800" dirty="0"/>
              <a:t>Britain set up tax-haven islands and established a secretive offshore banking network that still funnels away tens of billions of dollars every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F1A0C-D9EC-4CEF-9709-08AA0F8C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91" y="990857"/>
            <a:ext cx="3523809" cy="3523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A1D22-5064-4F73-AA88-603D44AF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190" y="4514666"/>
            <a:ext cx="3523810" cy="23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Decolonization: </a:t>
            </a:r>
            <a:br>
              <a:rPr lang="en-US" dirty="0"/>
            </a:br>
            <a:r>
              <a:rPr lang="en-US" dirty="0"/>
              <a:t>	Window 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853248"/>
            <a:ext cx="7183439" cy="4251219"/>
          </a:xfrm>
        </p:spPr>
        <p:txBody>
          <a:bodyPr>
            <a:normAutofit/>
          </a:bodyPr>
          <a:lstStyle/>
          <a:p>
            <a:r>
              <a:rPr lang="en-US" sz="2800" dirty="0"/>
              <a:t>France officially decolonized even more rapidly than Britain.</a:t>
            </a:r>
          </a:p>
          <a:p>
            <a:r>
              <a:rPr lang="en-US" sz="2800" dirty="0"/>
              <a:t>But France never really left. French colonial administrators and financiers continue to exercise significant power even to this day.</a:t>
            </a:r>
          </a:p>
          <a:p>
            <a:r>
              <a:rPr lang="en-US" sz="2800" dirty="0"/>
              <a:t>Like British colonies, former French colonies are dominated by French companies.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EE0B75-2BC6-492B-868D-B2072F27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11" y="487702"/>
            <a:ext cx="3027589" cy="32597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EEB25E-8513-4D44-BC38-C1A71F68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812" y="3747406"/>
            <a:ext cx="3024188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Bad Borders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6600409" cy="4251219"/>
          </a:xfrm>
        </p:spPr>
        <p:txBody>
          <a:bodyPr>
            <a:normAutofit/>
          </a:bodyPr>
          <a:lstStyle/>
          <a:p>
            <a:r>
              <a:rPr lang="en-US" sz="2400" dirty="0"/>
              <a:t>Europe drew Africa’s borders without knowing what they were doing.</a:t>
            </a:r>
          </a:p>
          <a:p>
            <a:r>
              <a:rPr lang="en-US" sz="2400" dirty="0"/>
              <a:t>Nations are put together or split up almost at random.</a:t>
            </a:r>
          </a:p>
          <a:p>
            <a:r>
              <a:rPr lang="en-US" sz="2400" dirty="0"/>
              <a:t>This has made it very difficult for African countries to build national unity.</a:t>
            </a:r>
          </a:p>
          <a:p>
            <a:r>
              <a:rPr lang="en-US" sz="2400" dirty="0"/>
              <a:t>Hundreds of civil wars and separation movements have been created by this problem.</a:t>
            </a:r>
          </a:p>
          <a:p>
            <a:endParaRPr lang="en-US" sz="2400" dirty="0"/>
          </a:p>
        </p:txBody>
      </p:sp>
      <p:pic>
        <p:nvPicPr>
          <p:cNvPr id="1026" name="Picture 2" descr="Image result for africa's 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94" y="1853248"/>
            <a:ext cx="4203106" cy="35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Foreign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056318" cy="425121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Most African resources (mines, </a:t>
            </a:r>
            <a:r>
              <a:rPr lang="en-US" sz="2800" dirty="0" err="1"/>
              <a:t>etc</a:t>
            </a:r>
            <a:r>
              <a:rPr lang="en-US" sz="2800" dirty="0"/>
              <a:t>) are still owned by foreign companies.</a:t>
            </a:r>
          </a:p>
          <a:p>
            <a:r>
              <a:rPr lang="en-US" sz="2800" dirty="0"/>
              <a:t>Most money does not stay in Africa.</a:t>
            </a:r>
          </a:p>
          <a:p>
            <a:r>
              <a:rPr lang="en-US" sz="2800" dirty="0"/>
              <a:t>Europe, America, and China still benefit from Africa’s resources more than Africa does.</a:t>
            </a:r>
          </a:p>
          <a:p>
            <a:r>
              <a:rPr lang="en-US" sz="2800" dirty="0"/>
              <a:t>Attempts to change this are frequently suppressed by covert actions from Europe and America</a:t>
            </a:r>
            <a:endParaRPr lang="en-US" sz="2400" dirty="0"/>
          </a:p>
        </p:txBody>
      </p:sp>
      <p:pic>
        <p:nvPicPr>
          <p:cNvPr id="6" name="Picture 2" descr="Image result for african m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00" y="2193320"/>
            <a:ext cx="3536499" cy="23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06DE9-951C-4285-B10D-761DD59B0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501" y="4550986"/>
            <a:ext cx="3536499" cy="23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9909</TotalTime>
  <Words>820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Decolonization of Africa</vt:lpstr>
      <vt:lpstr>Pressures to Decolonize</vt:lpstr>
      <vt:lpstr>Background: WW2</vt:lpstr>
      <vt:lpstr>Background: Algeria</vt:lpstr>
      <vt:lpstr>The Winds of Change: 1960</vt:lpstr>
      <vt:lpstr>British Decolonization:   The Spider Web</vt:lpstr>
      <vt:lpstr>French Decolonization:   Window Dressing</vt:lpstr>
      <vt:lpstr>Problem 1: Bad Borders</vt:lpstr>
      <vt:lpstr>Problem 2: Foreign Ownership</vt:lpstr>
      <vt:lpstr>Problem 3: Political Instability</vt:lpstr>
      <vt:lpstr>Case Study: Ghana</vt:lpstr>
      <vt:lpstr>Case Study: Congo</vt:lpstr>
      <vt:lpstr>Case Study: Congo</vt:lpstr>
      <vt:lpstr>Dictators and Wars</vt:lpstr>
      <vt:lpstr>Africa’s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210</cp:revision>
  <dcterms:created xsi:type="dcterms:W3CDTF">2017-03-06T05:27:53Z</dcterms:created>
  <dcterms:modified xsi:type="dcterms:W3CDTF">2020-05-23T04:03:14Z</dcterms:modified>
</cp:coreProperties>
</file>