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3" r:id="rId4"/>
    <p:sldId id="265" r:id="rId5"/>
    <p:sldId id="270" r:id="rId6"/>
    <p:sldId id="260" r:id="rId7"/>
    <p:sldId id="261" r:id="rId8"/>
    <p:sldId id="262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149" autoAdjust="0"/>
  </p:normalViewPr>
  <p:slideViewPr>
    <p:cSldViewPr snapToGrid="0">
      <p:cViewPr varScale="1">
        <p:scale>
          <a:sx n="50" d="100"/>
          <a:sy n="50" d="100"/>
        </p:scale>
        <p:origin x="76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93B1-C34E-43B0-AFF1-7D0CF3C88D0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81B48-CC35-4D0B-B4BA-5E9977C5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8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1B48-CC35-4D0B-B4BA-5E9977C5F0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6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DDE5-7428-4151-9059-E06563761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01F69-4462-43DB-8CFD-CDEF9B3B1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86138-D5CE-4972-B8C4-628546EB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7675-7C1E-4F8E-8E5A-FE79533E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E826-C645-4186-8E81-34FF5CDC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5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1641-9275-4BD8-A851-B3F8DC1D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77581-460A-4215-BA0A-590CE8E31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0B21E-A83A-4EF2-9CD3-58A4D4FC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59C35-15C5-4BDF-B974-637AF823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CFE31-2E5E-4EB1-BCEC-18654EC4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3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376DA-6791-476C-8E07-1DCB1BE7B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86370-82F3-44CA-B88B-8338107F5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EB228-59F6-42F4-AB1E-D775237C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B544A-841F-419E-A7BD-FEAABE2C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67CB0-5C9C-4EF3-BDB9-FCD982B0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854D-0B7A-4476-88D7-7737E419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5EA1-686B-4170-AF67-0FB0056C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9E623-A813-413B-96EA-D69752E5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F5783-2209-40EB-8B66-1EF5C66E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C7B1-1A0A-4D71-ACCA-3B76BE57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7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535D-8928-4F0C-88C5-DF7CA15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71E47-3FA6-4E45-8189-2AAAF62BD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0D329-D5B7-4EAE-8EAF-AFA57135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0425D-707F-4A60-B1D3-E42AC052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C5C3E-A6AE-44D3-A7AF-D34C0C76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E6A9-F381-43C6-89BE-1C82A2E7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5BEA-B2A4-4B57-BC71-07994BBEB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E9BC9-7999-4176-BFAC-5098E4B0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859A1-24BC-48F3-833E-EB697DEB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33D31-DEBC-40D5-9B98-15CBCCA7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EB00E-0E86-4E01-968B-A6EB7BF9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9E08-163E-4E4E-BCCC-EC9E7016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6CEB4-567D-4400-91C8-B1E73F4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08D48-3489-4AA8-8A40-C9DEB115D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E7D90-6974-4D5E-B454-988BB245D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68279-8166-4AEC-85FB-E3932C21A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D298A-21FE-47F0-BC26-CB09F16C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9FE1C-5E6A-4258-B4CC-21FA8CAA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D51C1-A011-44D2-9C89-84325C02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02A0-3E27-49A9-8DB7-65A3731B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F29AB-4367-46D5-A9C8-7A3EB445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E4B11-8123-4D80-8477-D719EC88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D7406-B8EA-4338-8ECF-6D7D1CC6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C25E8-0C08-45B4-9FD6-1DB79FF3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63270-39D1-422C-AD1C-0F16208F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8B7D7-8477-4DE3-A327-0F5EFB45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A868-D7B0-49A5-923C-57032DD2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F9A1D-6C1C-44F2-B42D-FA90AF8A8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FAF6C-C7C5-4362-BED6-657FCE73E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0F20D-B4D3-409A-A7A9-0B369D38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D6F97-ED89-4218-A87D-69C3EBB0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D05AE-9EBD-4087-8653-AE99DD13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FE9F-4238-418F-89A2-95D6E33B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77A77-FDD8-4264-A8AB-7FD4D0F90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D5877-2615-48D5-A392-64CD550D8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25AB2-D6A4-4548-BC41-106C8FEF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8B379-9B8E-4E09-B841-72306798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5DE80-EFEA-43D0-930A-8D1D2DCE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0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B03A2-79E9-47C8-87E8-5B7DE7A3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725BC-DE3E-42C2-A383-482FDC3E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EE36-E8EB-435F-8F33-2751E9614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9D0E-CD97-4594-9979-40E2498B8D0F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235D-96EF-4972-A3EC-11DE8A470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D197C-E4B3-4255-A84B-F4DA59623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77D9E-AE17-45AC-B32A-FA10C408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98963A-ABE6-46E5-BE67-147F5E25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End of the World War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23F2B-A2C7-47AB-A016-B883D6DA5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British were conquering most of the Ottoman Empire in cities like Jerusalem and Baghdad</a:t>
            </a:r>
          </a:p>
          <a:p>
            <a:r>
              <a:rPr lang="en-US" sz="2400" dirty="0"/>
              <a:t>Americans entered the War and were making a frontal assault on the Western Front</a:t>
            </a:r>
          </a:p>
          <a:p>
            <a:r>
              <a:rPr lang="en-US" sz="2400" dirty="0"/>
              <a:t>Russia left the war due to the Bolshevik Revolution </a:t>
            </a:r>
          </a:p>
          <a:p>
            <a:pPr lvl="1"/>
            <a:r>
              <a:rPr lang="en-US" sz="2000" dirty="0"/>
              <a:t>Transition from Czars to Communism </a:t>
            </a:r>
          </a:p>
          <a:p>
            <a:r>
              <a:rPr lang="en-US" sz="2400" dirty="0"/>
              <a:t>Austrians army was plagued by desertion</a:t>
            </a:r>
          </a:p>
        </p:txBody>
      </p:sp>
    </p:spTree>
    <p:extLst>
      <p:ext uri="{BB962C8B-B14F-4D97-AF65-F5344CB8AC3E}">
        <p14:creationId xmlns:p14="http://schemas.microsoft.com/office/powerpoint/2010/main" val="287840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50AAA1-5AE9-41FC-AD45-AFB0CC95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Repartions </a:t>
            </a:r>
          </a:p>
        </p:txBody>
      </p:sp>
      <p:pic>
        <p:nvPicPr>
          <p:cNvPr id="11266" name="Picture 2" descr="Hyperinflation in the Weimar Republic - Wikipedia">
            <a:extLst>
              <a:ext uri="{FF2B5EF4-FFF2-40B4-BE49-F238E27FC236}">
                <a16:creationId xmlns:a16="http://schemas.microsoft.com/office/drawing/2014/main" id="{6D866800-F2FD-4C9E-BA64-F09BD5ECA5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r="1" b="1"/>
          <a:stretch/>
        </p:blipFill>
        <p:spPr bwMode="auto">
          <a:xfrm>
            <a:off x="644056" y="2374022"/>
            <a:ext cx="4062855" cy="45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4D82-0BAB-4058-8A5B-7FC53172E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927634" cy="4363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The reparations that Germany had to pay was 132 Billion Reichsmarks which is equivalents to 33 Billion US. </a:t>
            </a:r>
          </a:p>
          <a:p>
            <a:r>
              <a:rPr lang="en-US" sz="2400" dirty="0"/>
              <a:t>Germany had a hyper-cash inflation after the War</a:t>
            </a:r>
          </a:p>
          <a:p>
            <a:pPr lvl="1"/>
            <a:r>
              <a:rPr lang="en-US" sz="2000" dirty="0"/>
              <a:t>Kaiser suspended the gold standard in currency to pay for the War</a:t>
            </a:r>
          </a:p>
          <a:p>
            <a:pPr lvl="1"/>
            <a:r>
              <a:rPr lang="en-US" sz="2000" dirty="0"/>
              <a:t>Borrowed money, believing that he could pay back after the winning the war with reparations and supplies</a:t>
            </a:r>
          </a:p>
        </p:txBody>
      </p:sp>
    </p:spTree>
    <p:extLst>
      <p:ext uri="{BB962C8B-B14F-4D97-AF65-F5344CB8AC3E}">
        <p14:creationId xmlns:p14="http://schemas.microsoft.com/office/powerpoint/2010/main" val="109461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B072D3-6339-4CC1-B9F6-2A537956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Treaty was a Betrayal to the German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7013-CE14-4C21-A0AA-4366B8283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668205" cy="4363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German people felt outraged and betrayed by the treaty</a:t>
            </a:r>
          </a:p>
          <a:p>
            <a:r>
              <a:rPr lang="en-US" sz="2400" dirty="0"/>
              <a:t>Radical right-ring political party emerged and promised to revenge the humiliation of the treaty of Versailles </a:t>
            </a:r>
          </a:p>
          <a:p>
            <a:pPr lvl="1"/>
            <a:r>
              <a:rPr lang="en-US" sz="2000" dirty="0"/>
              <a:t>The National Socialist Germans  Worker Party (Nazis)</a:t>
            </a:r>
          </a:p>
          <a:p>
            <a:r>
              <a:rPr lang="en-US" sz="2400" dirty="0"/>
              <a:t>Hitler said “He saw November 1919 as a betrayal and a turning point that had to be avenged”</a:t>
            </a:r>
          </a:p>
        </p:txBody>
      </p:sp>
      <p:pic>
        <p:nvPicPr>
          <p:cNvPr id="12290" name="Picture 2" descr="The Source | History Teaching Institute">
            <a:extLst>
              <a:ext uri="{FF2B5EF4-FFF2-40B4-BE49-F238E27FC236}">
                <a16:creationId xmlns:a16="http://schemas.microsoft.com/office/drawing/2014/main" id="{17E80236-C7D9-4A29-A3A7-B40742E4B8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b="18453"/>
          <a:stretch/>
        </p:blipFill>
        <p:spPr bwMode="auto">
          <a:xfrm>
            <a:off x="6098892" y="2492376"/>
            <a:ext cx="5883610" cy="43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5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A5CF-D71F-4B9B-BE26-7AEDC212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Aftermath effects from World War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AFD4F-1EB4-4234-B410-B6EA72B27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End of Monarchies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End of Colonialism/Imperialism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Change the face of Modern Warfare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Open to new political ideologies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Communism, Fascism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Influenza (Spanish Flu)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Social Changes (Women Rights)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League of Nations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BB664-575B-4651-AF28-2B25DDD0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132186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Armistices</a:t>
            </a:r>
          </a:p>
        </p:txBody>
      </p:sp>
      <p:pic>
        <p:nvPicPr>
          <p:cNvPr id="2050" name="Picture 2" descr="Central Powers | Description &amp; Infographic | Britannica">
            <a:extLst>
              <a:ext uri="{FF2B5EF4-FFF2-40B4-BE49-F238E27FC236}">
                <a16:creationId xmlns:a16="http://schemas.microsoft.com/office/drawing/2014/main" id="{2FFADCDE-568A-4104-A689-0157FC5EE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r="-2" b="7369"/>
          <a:stretch/>
        </p:blipFill>
        <p:spPr bwMode="auto">
          <a:xfrm>
            <a:off x="804101" y="804100"/>
            <a:ext cx="6730556" cy="59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FD112-7C3B-4D58-A885-1276E3C9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7" y="2489287"/>
            <a:ext cx="3853242" cy="3564612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Bulgaria on Sept 29, 1918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Ottomans on October 30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Austria Hungary  on November 3</a:t>
            </a:r>
          </a:p>
          <a:p>
            <a:r>
              <a:rPr lang="en-US" sz="2400" dirty="0">
                <a:solidFill>
                  <a:srgbClr val="FFFFFF"/>
                </a:solidFill>
              </a:rPr>
              <a:t>Germany on November 11th</a:t>
            </a:r>
          </a:p>
        </p:txBody>
      </p:sp>
      <p:sp>
        <p:nvSpPr>
          <p:cNvPr id="143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125205-3342-4ECD-8068-F0056441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Armistice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E650-8455-4D9E-869D-65FE957C8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668206" cy="4363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Revolts to abdicate Kaiser Wilhelm from the throne</a:t>
            </a:r>
          </a:p>
          <a:p>
            <a:pPr lvl="1"/>
            <a:r>
              <a:rPr lang="en-US" sz="2000" dirty="0"/>
              <a:t>Food Shortages</a:t>
            </a:r>
          </a:p>
          <a:p>
            <a:pPr lvl="1"/>
            <a:r>
              <a:rPr lang="en-US" sz="2000" dirty="0"/>
              <a:t>Prolonging the War</a:t>
            </a:r>
          </a:p>
          <a:p>
            <a:r>
              <a:rPr lang="en-US" sz="2400" dirty="0"/>
              <a:t>King commanded the army to turn against the people, but the army refused. </a:t>
            </a:r>
          </a:p>
          <a:p>
            <a:r>
              <a:rPr lang="en-US" sz="2400" dirty="0"/>
              <a:t>Armistice Day is on November 11</a:t>
            </a:r>
            <a:r>
              <a:rPr lang="en-US" sz="2400" baseline="30000" dirty="0"/>
              <a:t>th </a:t>
            </a:r>
            <a:endParaRPr lang="en-US" sz="2400" dirty="0"/>
          </a:p>
          <a:p>
            <a:pPr lvl="1"/>
            <a:r>
              <a:rPr lang="en-US" sz="2000" dirty="0"/>
              <a:t>Known in the U.S as Veterans Day</a:t>
            </a:r>
          </a:p>
          <a:p>
            <a:endParaRPr lang="en-US" sz="2000" dirty="0"/>
          </a:p>
        </p:txBody>
      </p:sp>
      <p:pic>
        <p:nvPicPr>
          <p:cNvPr id="7170" name="Picture 2" descr="Armistice Day: November 11, 1918, to November 11, 2018 ...">
            <a:extLst>
              <a:ext uri="{FF2B5EF4-FFF2-40B4-BE49-F238E27FC236}">
                <a16:creationId xmlns:a16="http://schemas.microsoft.com/office/drawing/2014/main" id="{89C17AE1-3EA8-402A-AC9A-8C76C57D6F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r="7392" b="-1"/>
          <a:stretch/>
        </p:blipFill>
        <p:spPr bwMode="auto">
          <a:xfrm>
            <a:off x="6098891" y="2492376"/>
            <a:ext cx="5880815" cy="43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8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541492-3059-4E4F-9532-48DC7558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Allies objectives to the Treaty of Versailles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D6144-34C0-485E-BC2B-A60F93A95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4363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French wanted to protect themselves from a future German attack and large amount of reparations  to be paid to limit Germanys economy</a:t>
            </a:r>
          </a:p>
          <a:p>
            <a:r>
              <a:rPr lang="en-US" sz="2400" dirty="0"/>
              <a:t>Britain wanted to rebuild Germany to establish a  strong trading agreement</a:t>
            </a:r>
          </a:p>
          <a:p>
            <a:r>
              <a:rPr lang="en-US" sz="2400" dirty="0"/>
              <a:t>Italy wanted to expand its influence and land </a:t>
            </a:r>
          </a:p>
        </p:txBody>
      </p:sp>
      <p:pic>
        <p:nvPicPr>
          <p:cNvPr id="8194" name="Picture 2" descr="Big Four (World War I) - Wikipedia">
            <a:extLst>
              <a:ext uri="{FF2B5EF4-FFF2-40B4-BE49-F238E27FC236}">
                <a16:creationId xmlns:a16="http://schemas.microsoft.com/office/drawing/2014/main" id="{C5C11BE3-4731-46E0-82E2-6FF2017159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"/>
          <a:stretch/>
        </p:blipFill>
        <p:spPr bwMode="auto">
          <a:xfrm>
            <a:off x="6098891" y="2492376"/>
            <a:ext cx="5880815" cy="43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8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B2660D-CC23-4531-9E19-DAB691F4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Wilsons 14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F6EE-F5A7-4033-9D25-76D1910A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269974"/>
            <a:ext cx="4973787" cy="4588026"/>
          </a:xfrm>
        </p:spPr>
        <p:txBody>
          <a:bodyPr>
            <a:normAutofit/>
          </a:bodyPr>
          <a:lstStyle/>
          <a:p>
            <a:r>
              <a:rPr lang="en-US" sz="1400" dirty="0"/>
              <a:t>Open Diplomacy</a:t>
            </a:r>
          </a:p>
          <a:p>
            <a:r>
              <a:rPr lang="en-US" sz="1400" dirty="0"/>
              <a:t>Freedom of the Seas</a:t>
            </a:r>
          </a:p>
          <a:p>
            <a:r>
              <a:rPr lang="en-US" sz="1400" dirty="0"/>
              <a:t>Removal of economic barriers</a:t>
            </a:r>
          </a:p>
          <a:p>
            <a:r>
              <a:rPr lang="en-US" sz="1400" dirty="0"/>
              <a:t>Reduction of armaments (weapons) </a:t>
            </a:r>
          </a:p>
          <a:p>
            <a:r>
              <a:rPr lang="en-US" sz="1400" dirty="0"/>
              <a:t>Adjustment of colonial claims</a:t>
            </a:r>
          </a:p>
          <a:p>
            <a:r>
              <a:rPr lang="en-US" sz="1400" dirty="0"/>
              <a:t>Conquered territories in Russia</a:t>
            </a:r>
          </a:p>
          <a:p>
            <a:r>
              <a:rPr lang="en-US" sz="1400" dirty="0"/>
              <a:t>Perseveration of  Belgian sovereignty</a:t>
            </a:r>
          </a:p>
          <a:p>
            <a:r>
              <a:rPr lang="en-US" sz="1400" dirty="0"/>
              <a:t>Restoration of French Territory</a:t>
            </a:r>
          </a:p>
          <a:p>
            <a:r>
              <a:rPr lang="en-US" sz="1400" dirty="0"/>
              <a:t>Redrawing of Italian frontiers</a:t>
            </a:r>
          </a:p>
          <a:p>
            <a:r>
              <a:rPr lang="en-US" sz="1400" dirty="0"/>
              <a:t>Division of Austria- Hungary</a:t>
            </a:r>
          </a:p>
          <a:p>
            <a:r>
              <a:rPr lang="en-US" sz="1400" dirty="0"/>
              <a:t>Redrawing the Balkan boundaries</a:t>
            </a:r>
          </a:p>
          <a:p>
            <a:r>
              <a:rPr lang="en-US" sz="1400" dirty="0"/>
              <a:t>Limitations in Turkey</a:t>
            </a:r>
          </a:p>
          <a:p>
            <a:r>
              <a:rPr lang="en-US" sz="1400" dirty="0"/>
              <a:t>Establishment of an independent Poland</a:t>
            </a:r>
          </a:p>
          <a:p>
            <a:r>
              <a:rPr lang="en-US" sz="1400" dirty="0"/>
              <a:t>Creation of associations of nations (League of Nations)</a:t>
            </a:r>
          </a:p>
        </p:txBody>
      </p:sp>
      <p:pic>
        <p:nvPicPr>
          <p:cNvPr id="6148" name="Picture 4" descr="Woodrow Wilson - Wikipedia">
            <a:extLst>
              <a:ext uri="{FF2B5EF4-FFF2-40B4-BE49-F238E27FC236}">
                <a16:creationId xmlns:a16="http://schemas.microsoft.com/office/drawing/2014/main" id="{5D67146E-954E-49FD-B6D3-B23B8F287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" r="1" b="44377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6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2553F5-D6F0-4033-8160-6DD3BCCD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Ottoman Empire Collapse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63BF-8076-4F84-8E42-A88B0F2F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209457"/>
            <a:ext cx="4053545" cy="4648543"/>
          </a:xfrm>
        </p:spPr>
        <p:txBody>
          <a:bodyPr>
            <a:noAutofit/>
          </a:bodyPr>
          <a:lstStyle/>
          <a:p>
            <a:r>
              <a:rPr lang="en-US" sz="2400" dirty="0"/>
              <a:t>Treaty of Serves	</a:t>
            </a:r>
          </a:p>
          <a:p>
            <a:pPr lvl="1"/>
            <a:r>
              <a:rPr lang="en-US" sz="2000" dirty="0"/>
              <a:t>Military and Economic Restrictions</a:t>
            </a:r>
          </a:p>
          <a:p>
            <a:r>
              <a:rPr lang="en-US" sz="2400" dirty="0"/>
              <a:t>Lost all of their land in the Middle East to British and French mandates</a:t>
            </a:r>
          </a:p>
          <a:p>
            <a:pPr lvl="1"/>
            <a:r>
              <a:rPr lang="en-US" sz="2000" dirty="0"/>
              <a:t>Syria, Lebanon, Jordan, Israel, Palestine, Kuwait, and Iraq</a:t>
            </a:r>
          </a:p>
          <a:p>
            <a:r>
              <a:rPr lang="en-US" sz="2400" dirty="0"/>
              <a:t>Republic of Turkey were able to regain some Turkish lands after small wars of Independence versus the Greeks and Armenians</a:t>
            </a:r>
          </a:p>
        </p:txBody>
      </p:sp>
      <p:pic>
        <p:nvPicPr>
          <p:cNvPr id="1026" name="Picture 2" descr="The Partitioning Of The Middle East – Manchester Historian">
            <a:extLst>
              <a:ext uri="{FF2B5EF4-FFF2-40B4-BE49-F238E27FC236}">
                <a16:creationId xmlns:a16="http://schemas.microsoft.com/office/drawing/2014/main" id="{A5C557E7-DF99-48BA-970F-5FDF3C422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 b="688"/>
          <a:stretch/>
        </p:blipFill>
        <p:spPr bwMode="auto">
          <a:xfrm>
            <a:off x="6098891" y="2492375"/>
            <a:ext cx="5880813" cy="43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52D7E-FDB2-4B5C-B575-548B51A98056}"/>
              </a:ext>
            </a:extLst>
          </p:cNvPr>
          <p:cNvSpPr txBox="1"/>
          <p:nvPr/>
        </p:nvSpPr>
        <p:spPr>
          <a:xfrm>
            <a:off x="9320980" y="3583858"/>
            <a:ext cx="113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Armenia</a:t>
            </a:r>
          </a:p>
        </p:txBody>
      </p:sp>
    </p:spTree>
    <p:extLst>
      <p:ext uri="{BB962C8B-B14F-4D97-AF65-F5344CB8AC3E}">
        <p14:creationId xmlns:p14="http://schemas.microsoft.com/office/powerpoint/2010/main" val="204832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359DE22-BF39-4523-B2E4-16EE791B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Austria Hungary Collapse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52DFFF-A385-48FA-8ED8-4E573BF83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209457"/>
            <a:ext cx="4668205" cy="46485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Austria-Hungary monarch collapsed due to various nationalist movements</a:t>
            </a:r>
          </a:p>
          <a:p>
            <a:r>
              <a:rPr lang="en-US" sz="2400" dirty="0"/>
              <a:t>Broke up into</a:t>
            </a:r>
          </a:p>
          <a:p>
            <a:pPr lvl="1"/>
            <a:r>
              <a:rPr lang="en-US" dirty="0"/>
              <a:t>Austria</a:t>
            </a:r>
          </a:p>
          <a:p>
            <a:pPr lvl="1"/>
            <a:r>
              <a:rPr lang="en-US" dirty="0"/>
              <a:t>Hungary</a:t>
            </a:r>
          </a:p>
          <a:p>
            <a:pPr lvl="1"/>
            <a:r>
              <a:rPr lang="en-US" dirty="0"/>
              <a:t>Poland</a:t>
            </a:r>
          </a:p>
          <a:p>
            <a:pPr lvl="1"/>
            <a:r>
              <a:rPr lang="en-US" dirty="0"/>
              <a:t>Czechoslovakia</a:t>
            </a:r>
          </a:p>
          <a:p>
            <a:pPr lvl="1"/>
            <a:r>
              <a:rPr lang="en-US" dirty="0"/>
              <a:t>Yugoslavia</a:t>
            </a:r>
          </a:p>
        </p:txBody>
      </p:sp>
      <p:pic>
        <p:nvPicPr>
          <p:cNvPr id="3074" name="Picture 2" descr="Austria-Hungary | History, Map, &amp; Facts | Britannica">
            <a:extLst>
              <a:ext uri="{FF2B5EF4-FFF2-40B4-BE49-F238E27FC236}">
                <a16:creationId xmlns:a16="http://schemas.microsoft.com/office/drawing/2014/main" id="{850F2389-0D51-415E-A628-9CB424240C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r="1242" b="-1"/>
          <a:stretch/>
        </p:blipFill>
        <p:spPr bwMode="auto">
          <a:xfrm>
            <a:off x="6098892" y="2492376"/>
            <a:ext cx="5883610" cy="43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8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F1C9E-6A09-4C69-A4E5-B25A5688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Baltic States</a:t>
            </a:r>
          </a:p>
        </p:txBody>
      </p:sp>
      <p:pic>
        <p:nvPicPr>
          <p:cNvPr id="9220" name="Picture 4" descr="Baltic states | History, Map, People, Languages, &amp; Facts | Britannica">
            <a:extLst>
              <a:ext uri="{FF2B5EF4-FFF2-40B4-BE49-F238E27FC236}">
                <a16:creationId xmlns:a16="http://schemas.microsoft.com/office/drawing/2014/main" id="{FB6BEEAD-0754-4799-BF81-EDDEF06CE4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 r="-2" b="18834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FD89-90D7-4D7E-8241-BB9BE35FA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57" y="3072207"/>
            <a:ext cx="3853242" cy="2981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Conquered Territories of Russia had to be restored and formed the Baltic States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Estonia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Latvia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Lithuania </a:t>
            </a:r>
          </a:p>
        </p:txBody>
      </p:sp>
      <p:sp>
        <p:nvSpPr>
          <p:cNvPr id="145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FA8FA-A158-4971-8D50-D6538180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Treaty of Versailles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526F-1F7F-4AAC-A824-1267CE3AC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209457"/>
            <a:ext cx="4668205" cy="464854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600" dirty="0"/>
              <a:t>Germans were surprised</a:t>
            </a:r>
          </a:p>
          <a:p>
            <a:pPr lvl="1"/>
            <a:r>
              <a:rPr lang="en-US" sz="2200" dirty="0"/>
              <a:t>Thought the 14 Points were the basic of the treaty</a:t>
            </a:r>
          </a:p>
          <a:p>
            <a:r>
              <a:rPr lang="en-US" sz="2600" dirty="0"/>
              <a:t>Article 231: Germany to accept full responsibility for starting World War 1 and to pay reparations for the allies’ war losses</a:t>
            </a:r>
          </a:p>
          <a:p>
            <a:r>
              <a:rPr lang="en-US" sz="2600" dirty="0"/>
              <a:t>Give up 10% of their territory and all overseas territories.</a:t>
            </a:r>
          </a:p>
          <a:p>
            <a:r>
              <a:rPr lang="en-US" sz="2600" dirty="0"/>
              <a:t>Reduce their military, by limiting navy and army and to close down the air force</a:t>
            </a:r>
          </a:p>
          <a:p>
            <a:r>
              <a:rPr lang="en-US" sz="2600" dirty="0"/>
              <a:t>Require war crimes vs Kaiser Wilhelm </a:t>
            </a:r>
          </a:p>
          <a:p>
            <a:endParaRPr lang="en-US" sz="2200" dirty="0"/>
          </a:p>
        </p:txBody>
      </p:sp>
      <p:pic>
        <p:nvPicPr>
          <p:cNvPr id="10244" name="Picture 4" descr="Top 10 facts about the Treaty of Versailles - Discover Walks Blog">
            <a:extLst>
              <a:ext uri="{FF2B5EF4-FFF2-40B4-BE49-F238E27FC236}">
                <a16:creationId xmlns:a16="http://schemas.microsoft.com/office/drawing/2014/main" id="{D6305720-0CDB-4016-88D5-8F68168753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1" r="7799" b="-1"/>
          <a:stretch/>
        </p:blipFill>
        <p:spPr bwMode="auto">
          <a:xfrm>
            <a:off x="6093109" y="2492376"/>
            <a:ext cx="5883610" cy="43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2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514</Words>
  <Application>Microsoft Office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End of the World War 1</vt:lpstr>
      <vt:lpstr>Armistices</vt:lpstr>
      <vt:lpstr>Armistice Day </vt:lpstr>
      <vt:lpstr>Allies objectives to the Treaty of Versailles</vt:lpstr>
      <vt:lpstr>Wilsons 14 points</vt:lpstr>
      <vt:lpstr>Ottoman Empire Collapse </vt:lpstr>
      <vt:lpstr>Austria Hungary Collapse</vt:lpstr>
      <vt:lpstr>Baltic States</vt:lpstr>
      <vt:lpstr>Treaty of Versailles </vt:lpstr>
      <vt:lpstr>Repartions </vt:lpstr>
      <vt:lpstr>Treaty was a Betrayal to the German people</vt:lpstr>
      <vt:lpstr>Aftermath effects from World War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World War 1</dc:title>
  <dc:creator>Keith Chillem</dc:creator>
  <cp:lastModifiedBy>Keith Chillem</cp:lastModifiedBy>
  <cp:revision>34</cp:revision>
  <dcterms:created xsi:type="dcterms:W3CDTF">2020-06-06T19:41:19Z</dcterms:created>
  <dcterms:modified xsi:type="dcterms:W3CDTF">2020-06-07T21:06:42Z</dcterms:modified>
</cp:coreProperties>
</file>