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00" r:id="rId2"/>
    <p:sldId id="404" r:id="rId3"/>
    <p:sldId id="406" r:id="rId4"/>
    <p:sldId id="405" r:id="rId5"/>
    <p:sldId id="407" r:id="rId6"/>
    <p:sldId id="418" r:id="rId7"/>
    <p:sldId id="408" r:id="rId8"/>
    <p:sldId id="411" r:id="rId9"/>
    <p:sldId id="410" r:id="rId10"/>
    <p:sldId id="413" r:id="rId11"/>
    <p:sldId id="416" r:id="rId12"/>
    <p:sldId id="417" r:id="rId13"/>
    <p:sldId id="420" r:id="rId14"/>
    <p:sldId id="421" r:id="rId15"/>
    <p:sldId id="42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t, Derek    IHS - Long Term Sub" initials="BDI-LTS" lastIdx="1" clrIdx="0">
    <p:extLst>
      <p:ext uri="{19B8F6BF-5375-455C-9EA6-DF929625EA0E}">
        <p15:presenceInfo xmlns:p15="http://schemas.microsoft.com/office/powerpoint/2012/main" userId="S-1-5-21-2461959177-2891581397-3251602476-25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Europe on the Brink of war</a:t>
            </a:r>
          </a:p>
        </p:txBody>
      </p:sp>
      <p:sp>
        <p:nvSpPr>
          <p:cNvPr id="3" name="Content Placeholder 2"/>
          <p:cNvSpPr>
            <a:spLocks noGrp="1"/>
          </p:cNvSpPr>
          <p:nvPr>
            <p:ph idx="1"/>
          </p:nvPr>
        </p:nvSpPr>
        <p:spPr>
          <a:xfrm>
            <a:off x="1103312" y="2052918"/>
            <a:ext cx="6042485" cy="4150657"/>
          </a:xfrm>
        </p:spPr>
        <p:txBody>
          <a:bodyPr>
            <a:normAutofit/>
          </a:bodyPr>
          <a:lstStyle/>
          <a:p>
            <a:r>
              <a:rPr lang="en-US" sz="2600" dirty="0"/>
              <a:t>There were 4 major points of tension in Europe leading up to the war:</a:t>
            </a:r>
          </a:p>
          <a:p>
            <a:pPr lvl="1"/>
            <a:r>
              <a:rPr lang="en-US" sz="2400" dirty="0"/>
              <a:t>French </a:t>
            </a:r>
            <a:r>
              <a:rPr lang="en-US" sz="2400" dirty="0" err="1"/>
              <a:t>Revanchism</a:t>
            </a:r>
            <a:endParaRPr lang="en-US" sz="2400" dirty="0"/>
          </a:p>
          <a:p>
            <a:pPr lvl="1"/>
            <a:r>
              <a:rPr lang="en-US" sz="2400" dirty="0"/>
              <a:t>Alliances</a:t>
            </a:r>
          </a:p>
          <a:p>
            <a:pPr lvl="1"/>
            <a:r>
              <a:rPr lang="en-US" sz="2400" dirty="0"/>
              <a:t>Anglo-German Arms Race</a:t>
            </a:r>
          </a:p>
          <a:p>
            <a:pPr lvl="1"/>
            <a:r>
              <a:rPr lang="en-US" sz="2400" dirty="0"/>
              <a:t>The Balkans</a:t>
            </a:r>
          </a:p>
        </p:txBody>
      </p:sp>
      <p:pic>
        <p:nvPicPr>
          <p:cNvPr id="5" name="Picture 4"/>
          <p:cNvPicPr>
            <a:picLocks noChangeAspect="1"/>
          </p:cNvPicPr>
          <p:nvPr/>
        </p:nvPicPr>
        <p:blipFill>
          <a:blip r:embed="rId2"/>
          <a:stretch>
            <a:fillRect/>
          </a:stretch>
        </p:blipFill>
        <p:spPr>
          <a:xfrm>
            <a:off x="7145797" y="2052918"/>
            <a:ext cx="5046203" cy="3784652"/>
          </a:xfrm>
          <a:prstGeom prst="rect">
            <a:avLst/>
          </a:prstGeom>
        </p:spPr>
      </p:pic>
    </p:spTree>
    <p:extLst>
      <p:ext uri="{BB962C8B-B14F-4D97-AF65-F5344CB8AC3E}">
        <p14:creationId xmlns:p14="http://schemas.microsoft.com/office/powerpoint/2010/main" val="178551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Anglo-German </a:t>
            </a:r>
            <a:br>
              <a:rPr lang="en-US" dirty="0"/>
            </a:br>
            <a:r>
              <a:rPr lang="en-US" dirty="0"/>
              <a:t>					Arms Race</a:t>
            </a:r>
          </a:p>
        </p:txBody>
      </p:sp>
      <p:sp>
        <p:nvSpPr>
          <p:cNvPr id="3" name="Content Placeholder 2"/>
          <p:cNvSpPr>
            <a:spLocks noGrp="1"/>
          </p:cNvSpPr>
          <p:nvPr>
            <p:ph idx="1"/>
          </p:nvPr>
        </p:nvSpPr>
        <p:spPr>
          <a:xfrm>
            <a:off x="1103312" y="2052918"/>
            <a:ext cx="5864653" cy="4195481"/>
          </a:xfrm>
        </p:spPr>
        <p:txBody>
          <a:bodyPr>
            <a:normAutofit/>
          </a:bodyPr>
          <a:lstStyle/>
          <a:p>
            <a:r>
              <a:rPr lang="en-US" sz="2600" dirty="0"/>
              <a:t>By 1914, Britain was ahead in the naval race.</a:t>
            </a:r>
          </a:p>
          <a:p>
            <a:r>
              <a:rPr lang="en-US" sz="2600" dirty="0"/>
              <a:t>However, it was exhausting a huge amount of money to do so.</a:t>
            </a:r>
          </a:p>
          <a:p>
            <a:r>
              <a:rPr lang="en-US" sz="2600" dirty="0"/>
              <a:t>In Britain, a mood prevailed that something would have to be done about Germany before Germany could catch up.</a:t>
            </a:r>
          </a:p>
        </p:txBody>
      </p:sp>
      <p:pic>
        <p:nvPicPr>
          <p:cNvPr id="5" name="Picture 4"/>
          <p:cNvPicPr>
            <a:picLocks noChangeAspect="1"/>
          </p:cNvPicPr>
          <p:nvPr/>
        </p:nvPicPr>
        <p:blipFill>
          <a:blip r:embed="rId2"/>
          <a:stretch>
            <a:fillRect/>
          </a:stretch>
        </p:blipFill>
        <p:spPr>
          <a:xfrm>
            <a:off x="6967965" y="1329266"/>
            <a:ext cx="5224035" cy="4614333"/>
          </a:xfrm>
          <a:prstGeom prst="rect">
            <a:avLst/>
          </a:prstGeom>
        </p:spPr>
      </p:pic>
    </p:spTree>
    <p:extLst>
      <p:ext uri="{BB962C8B-B14F-4D97-AF65-F5344CB8AC3E}">
        <p14:creationId xmlns:p14="http://schemas.microsoft.com/office/powerpoint/2010/main" val="22783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The Balkans</a:t>
            </a:r>
          </a:p>
        </p:txBody>
      </p:sp>
      <p:sp>
        <p:nvSpPr>
          <p:cNvPr id="3" name="Content Placeholder 2"/>
          <p:cNvSpPr>
            <a:spLocks noGrp="1"/>
          </p:cNvSpPr>
          <p:nvPr>
            <p:ph idx="1"/>
          </p:nvPr>
        </p:nvSpPr>
        <p:spPr>
          <a:xfrm>
            <a:off x="1103312" y="2052918"/>
            <a:ext cx="5864653" cy="4195481"/>
          </a:xfrm>
        </p:spPr>
        <p:txBody>
          <a:bodyPr>
            <a:normAutofit/>
          </a:bodyPr>
          <a:lstStyle/>
          <a:p>
            <a:r>
              <a:rPr lang="en-US" sz="2600" dirty="0"/>
              <a:t>The Ottoman Empire had ruled the Balkans for 400 years.</a:t>
            </a:r>
          </a:p>
          <a:p>
            <a:r>
              <a:rPr lang="en-US" sz="2600" dirty="0"/>
              <a:t>As it started to collapse, both Austro-Hungary and Russia thought they should take control</a:t>
            </a:r>
          </a:p>
          <a:p>
            <a:endParaRPr lang="en-US" sz="2600" dirty="0"/>
          </a:p>
        </p:txBody>
      </p:sp>
      <p:pic>
        <p:nvPicPr>
          <p:cNvPr id="4" name="Picture 3"/>
          <p:cNvPicPr>
            <a:picLocks noChangeAspect="1"/>
          </p:cNvPicPr>
          <p:nvPr/>
        </p:nvPicPr>
        <p:blipFill>
          <a:blip r:embed="rId2"/>
          <a:stretch>
            <a:fillRect/>
          </a:stretch>
        </p:blipFill>
        <p:spPr>
          <a:xfrm>
            <a:off x="7008067" y="1853248"/>
            <a:ext cx="5183933" cy="4074907"/>
          </a:xfrm>
          <a:prstGeom prst="rect">
            <a:avLst/>
          </a:prstGeom>
        </p:spPr>
      </p:pic>
    </p:spTree>
    <p:extLst>
      <p:ext uri="{BB962C8B-B14F-4D97-AF65-F5344CB8AC3E}">
        <p14:creationId xmlns:p14="http://schemas.microsoft.com/office/powerpoint/2010/main" val="34478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The Balkans</a:t>
            </a:r>
          </a:p>
        </p:txBody>
      </p:sp>
      <p:sp>
        <p:nvSpPr>
          <p:cNvPr id="3" name="Content Placeholder 2"/>
          <p:cNvSpPr>
            <a:spLocks noGrp="1"/>
          </p:cNvSpPr>
          <p:nvPr>
            <p:ph idx="1"/>
          </p:nvPr>
        </p:nvSpPr>
        <p:spPr>
          <a:xfrm>
            <a:off x="1103312" y="2052918"/>
            <a:ext cx="5864653" cy="4195481"/>
          </a:xfrm>
        </p:spPr>
        <p:txBody>
          <a:bodyPr>
            <a:normAutofit/>
          </a:bodyPr>
          <a:lstStyle/>
          <a:p>
            <a:r>
              <a:rPr lang="en-US" sz="2600" dirty="0"/>
              <a:t>Austro-Hungary thought it should be the leader of the Balkans, perhaps even taking them over.</a:t>
            </a:r>
          </a:p>
          <a:p>
            <a:r>
              <a:rPr lang="en-US" sz="2600" dirty="0"/>
              <a:t>Russia imagined an alliance of all Balkan states under Russia.</a:t>
            </a:r>
          </a:p>
          <a:p>
            <a:r>
              <a:rPr lang="en-US" sz="2600" dirty="0"/>
              <a:t>The Ottomans wanted it back.</a:t>
            </a:r>
          </a:p>
          <a:p>
            <a:r>
              <a:rPr lang="en-US" sz="2600" dirty="0"/>
              <a:t>Meanwhile the Serbs dreamt of a united states of free Balkan people</a:t>
            </a:r>
          </a:p>
          <a:p>
            <a:endParaRPr lang="en-US" sz="2600" dirty="0"/>
          </a:p>
        </p:txBody>
      </p:sp>
      <p:pic>
        <p:nvPicPr>
          <p:cNvPr id="4" name="Picture 3"/>
          <p:cNvPicPr>
            <a:picLocks noChangeAspect="1"/>
          </p:cNvPicPr>
          <p:nvPr/>
        </p:nvPicPr>
        <p:blipFill>
          <a:blip r:embed="rId2"/>
          <a:stretch>
            <a:fillRect/>
          </a:stretch>
        </p:blipFill>
        <p:spPr>
          <a:xfrm>
            <a:off x="7008067" y="1853248"/>
            <a:ext cx="5183933" cy="4074907"/>
          </a:xfrm>
          <a:prstGeom prst="rect">
            <a:avLst/>
          </a:prstGeom>
        </p:spPr>
      </p:pic>
    </p:spTree>
    <p:extLst>
      <p:ext uri="{BB962C8B-B14F-4D97-AF65-F5344CB8AC3E}">
        <p14:creationId xmlns:p14="http://schemas.microsoft.com/office/powerpoint/2010/main" val="156664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Austria’s Problem</a:t>
            </a:r>
          </a:p>
        </p:txBody>
      </p:sp>
      <p:sp>
        <p:nvSpPr>
          <p:cNvPr id="3" name="Content Placeholder 2"/>
          <p:cNvSpPr>
            <a:spLocks noGrp="1"/>
          </p:cNvSpPr>
          <p:nvPr>
            <p:ph idx="1"/>
          </p:nvPr>
        </p:nvSpPr>
        <p:spPr>
          <a:xfrm>
            <a:off x="1103312" y="2052918"/>
            <a:ext cx="5864653" cy="4195481"/>
          </a:xfrm>
        </p:spPr>
        <p:txBody>
          <a:bodyPr>
            <a:normAutofit/>
          </a:bodyPr>
          <a:lstStyle/>
          <a:p>
            <a:r>
              <a:rPr lang="en-US" sz="2600" dirty="0"/>
              <a:t>Austro-Hungary ruled over many Balkan people still.</a:t>
            </a:r>
          </a:p>
          <a:p>
            <a:r>
              <a:rPr lang="en-US" sz="2600" dirty="0"/>
              <a:t>It was falling apart as all of these people demanded their freedom.</a:t>
            </a:r>
          </a:p>
          <a:p>
            <a:r>
              <a:rPr lang="en-US" sz="2600" dirty="0"/>
              <a:t>Serbia seemed to have a hand in this and made no secret it wanted to see Austro-Hungary destroyed.</a:t>
            </a:r>
          </a:p>
          <a:p>
            <a:endParaRPr lang="en-US" sz="2600" dirty="0"/>
          </a:p>
        </p:txBody>
      </p:sp>
      <p:pic>
        <p:nvPicPr>
          <p:cNvPr id="4" name="Picture 3"/>
          <p:cNvPicPr>
            <a:picLocks noChangeAspect="1"/>
          </p:cNvPicPr>
          <p:nvPr/>
        </p:nvPicPr>
        <p:blipFill>
          <a:blip r:embed="rId2"/>
          <a:stretch>
            <a:fillRect/>
          </a:stretch>
        </p:blipFill>
        <p:spPr>
          <a:xfrm>
            <a:off x="7008067" y="0"/>
            <a:ext cx="5183933" cy="4074907"/>
          </a:xfrm>
          <a:prstGeom prst="rect">
            <a:avLst/>
          </a:prstGeom>
        </p:spPr>
      </p:pic>
      <p:pic>
        <p:nvPicPr>
          <p:cNvPr id="5" name="Picture 4">
            <a:extLst>
              <a:ext uri="{FF2B5EF4-FFF2-40B4-BE49-F238E27FC236}">
                <a16:creationId xmlns:a16="http://schemas.microsoft.com/office/drawing/2014/main" id="{A721E7F4-6A19-4AE2-BD5B-D1AD277E9F0D}"/>
              </a:ext>
            </a:extLst>
          </p:cNvPr>
          <p:cNvPicPr>
            <a:picLocks noChangeAspect="1"/>
          </p:cNvPicPr>
          <p:nvPr/>
        </p:nvPicPr>
        <p:blipFill>
          <a:blip r:embed="rId3"/>
          <a:stretch>
            <a:fillRect/>
          </a:stretch>
        </p:blipFill>
        <p:spPr>
          <a:xfrm>
            <a:off x="7008067" y="4074907"/>
            <a:ext cx="2713720" cy="2790866"/>
          </a:xfrm>
          <a:prstGeom prst="rect">
            <a:avLst/>
          </a:prstGeom>
        </p:spPr>
      </p:pic>
      <p:pic>
        <p:nvPicPr>
          <p:cNvPr id="7" name="Picture 6">
            <a:extLst>
              <a:ext uri="{FF2B5EF4-FFF2-40B4-BE49-F238E27FC236}">
                <a16:creationId xmlns:a16="http://schemas.microsoft.com/office/drawing/2014/main" id="{81F80B5F-38B7-4FBF-8DE2-A60501F02925}"/>
              </a:ext>
            </a:extLst>
          </p:cNvPr>
          <p:cNvPicPr>
            <a:picLocks noChangeAspect="1"/>
          </p:cNvPicPr>
          <p:nvPr/>
        </p:nvPicPr>
        <p:blipFill>
          <a:blip r:embed="rId4"/>
          <a:stretch>
            <a:fillRect/>
          </a:stretch>
        </p:blipFill>
        <p:spPr>
          <a:xfrm>
            <a:off x="9419058" y="4074907"/>
            <a:ext cx="2772942" cy="2772942"/>
          </a:xfrm>
          <a:prstGeom prst="rect">
            <a:avLst/>
          </a:prstGeom>
        </p:spPr>
      </p:pic>
    </p:spTree>
    <p:extLst>
      <p:ext uri="{BB962C8B-B14F-4D97-AF65-F5344CB8AC3E}">
        <p14:creationId xmlns:p14="http://schemas.microsoft.com/office/powerpoint/2010/main" val="24672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Russia’s Problem</a:t>
            </a:r>
          </a:p>
        </p:txBody>
      </p:sp>
      <p:sp>
        <p:nvSpPr>
          <p:cNvPr id="3" name="Content Placeholder 2"/>
          <p:cNvSpPr>
            <a:spLocks noGrp="1"/>
          </p:cNvSpPr>
          <p:nvPr>
            <p:ph idx="1"/>
          </p:nvPr>
        </p:nvSpPr>
        <p:spPr>
          <a:xfrm>
            <a:off x="1103312" y="2052918"/>
            <a:ext cx="5864653" cy="4195481"/>
          </a:xfrm>
        </p:spPr>
        <p:txBody>
          <a:bodyPr>
            <a:normAutofit fontScale="92500"/>
          </a:bodyPr>
          <a:lstStyle/>
          <a:p>
            <a:r>
              <a:rPr lang="en-US" sz="2600" dirty="0"/>
              <a:t>Russia imagined itself a great power but had been humiliated recently by both Japan and Austro-Hungary.</a:t>
            </a:r>
          </a:p>
          <a:p>
            <a:r>
              <a:rPr lang="en-US" sz="2600" dirty="0"/>
              <a:t>Russia was determined to not lose face, even if it meant war.</a:t>
            </a:r>
          </a:p>
          <a:p>
            <a:r>
              <a:rPr lang="en-US" sz="2600" dirty="0"/>
              <a:t>Russia wanted all Balkan people to look to Russia for help.</a:t>
            </a:r>
          </a:p>
          <a:p>
            <a:r>
              <a:rPr lang="en-US" sz="2600" dirty="0"/>
              <a:t>They were not willing to stand down while Austria bullied a Balkan state.</a:t>
            </a:r>
          </a:p>
          <a:p>
            <a:endParaRPr lang="en-US" sz="2600" dirty="0"/>
          </a:p>
        </p:txBody>
      </p:sp>
      <p:pic>
        <p:nvPicPr>
          <p:cNvPr id="4" name="Picture 3"/>
          <p:cNvPicPr>
            <a:picLocks noChangeAspect="1"/>
          </p:cNvPicPr>
          <p:nvPr/>
        </p:nvPicPr>
        <p:blipFill>
          <a:blip r:embed="rId2"/>
          <a:stretch>
            <a:fillRect/>
          </a:stretch>
        </p:blipFill>
        <p:spPr>
          <a:xfrm>
            <a:off x="7008067" y="0"/>
            <a:ext cx="5183933" cy="4074907"/>
          </a:xfrm>
          <a:prstGeom prst="rect">
            <a:avLst/>
          </a:prstGeom>
        </p:spPr>
      </p:pic>
      <p:pic>
        <p:nvPicPr>
          <p:cNvPr id="9" name="Picture 8">
            <a:extLst>
              <a:ext uri="{FF2B5EF4-FFF2-40B4-BE49-F238E27FC236}">
                <a16:creationId xmlns:a16="http://schemas.microsoft.com/office/drawing/2014/main" id="{6E218AA8-2890-4799-BB01-E063ED5EB7EA}"/>
              </a:ext>
            </a:extLst>
          </p:cNvPr>
          <p:cNvPicPr>
            <a:picLocks noChangeAspect="1"/>
          </p:cNvPicPr>
          <p:nvPr/>
        </p:nvPicPr>
        <p:blipFill>
          <a:blip r:embed="rId3"/>
          <a:stretch>
            <a:fillRect/>
          </a:stretch>
        </p:blipFill>
        <p:spPr>
          <a:xfrm>
            <a:off x="8444541" y="4071813"/>
            <a:ext cx="3747459" cy="2786187"/>
          </a:xfrm>
          <a:prstGeom prst="rect">
            <a:avLst/>
          </a:prstGeom>
        </p:spPr>
      </p:pic>
      <p:pic>
        <p:nvPicPr>
          <p:cNvPr id="8" name="Picture 6" descr="Image result for tsar nicholas ii">
            <a:extLst>
              <a:ext uri="{FF2B5EF4-FFF2-40B4-BE49-F238E27FC236}">
                <a16:creationId xmlns:a16="http://schemas.microsoft.com/office/drawing/2014/main" id="{0E00D83C-CC33-4FD1-8E11-242135BA7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067" y="4071813"/>
            <a:ext cx="1965564" cy="2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86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Serbia’s Problem</a:t>
            </a:r>
          </a:p>
        </p:txBody>
      </p:sp>
      <p:sp>
        <p:nvSpPr>
          <p:cNvPr id="3" name="Content Placeholder 2"/>
          <p:cNvSpPr>
            <a:spLocks noGrp="1"/>
          </p:cNvSpPr>
          <p:nvPr>
            <p:ph idx="1"/>
          </p:nvPr>
        </p:nvSpPr>
        <p:spPr>
          <a:xfrm>
            <a:off x="1103312" y="2052918"/>
            <a:ext cx="5864653" cy="4195481"/>
          </a:xfrm>
        </p:spPr>
        <p:txBody>
          <a:bodyPr>
            <a:normAutofit fontScale="92500" lnSpcReduction="10000"/>
          </a:bodyPr>
          <a:lstStyle/>
          <a:p>
            <a:r>
              <a:rPr lang="en-US" sz="2600" dirty="0"/>
              <a:t>Serbia wanted to take down the Austro-Hungarian Empire.</a:t>
            </a:r>
          </a:p>
          <a:p>
            <a:r>
              <a:rPr lang="en-US" sz="2600" dirty="0"/>
              <a:t>Towards this end, several terrorist groups began operating within the empire.</a:t>
            </a:r>
          </a:p>
          <a:p>
            <a:r>
              <a:rPr lang="en-US" sz="2600" dirty="0"/>
              <a:t>Most were given assistance by Serbia through a shadowy organization known as the Black Hand.</a:t>
            </a:r>
          </a:p>
          <a:p>
            <a:r>
              <a:rPr lang="en-US" sz="2600" dirty="0"/>
              <a:t>It would be these problems that started the war.</a:t>
            </a:r>
          </a:p>
          <a:p>
            <a:endParaRPr lang="en-US" sz="2600" dirty="0"/>
          </a:p>
        </p:txBody>
      </p:sp>
      <p:pic>
        <p:nvPicPr>
          <p:cNvPr id="4" name="Picture 3"/>
          <p:cNvPicPr>
            <a:picLocks noChangeAspect="1"/>
          </p:cNvPicPr>
          <p:nvPr/>
        </p:nvPicPr>
        <p:blipFill>
          <a:blip r:embed="rId2"/>
          <a:stretch>
            <a:fillRect/>
          </a:stretch>
        </p:blipFill>
        <p:spPr>
          <a:xfrm>
            <a:off x="7008067" y="0"/>
            <a:ext cx="5183933" cy="4074907"/>
          </a:xfrm>
          <a:prstGeom prst="rect">
            <a:avLst/>
          </a:prstGeom>
        </p:spPr>
      </p:pic>
      <p:pic>
        <p:nvPicPr>
          <p:cNvPr id="5" name="Picture 4">
            <a:extLst>
              <a:ext uri="{FF2B5EF4-FFF2-40B4-BE49-F238E27FC236}">
                <a16:creationId xmlns:a16="http://schemas.microsoft.com/office/drawing/2014/main" id="{664C7CF7-0E0B-4B23-990D-5FE8DFE5484D}"/>
              </a:ext>
            </a:extLst>
          </p:cNvPr>
          <p:cNvPicPr>
            <a:picLocks noChangeAspect="1"/>
          </p:cNvPicPr>
          <p:nvPr/>
        </p:nvPicPr>
        <p:blipFill>
          <a:blip r:embed="rId3"/>
          <a:stretch>
            <a:fillRect/>
          </a:stretch>
        </p:blipFill>
        <p:spPr>
          <a:xfrm>
            <a:off x="7008066" y="4070167"/>
            <a:ext cx="3560601" cy="2787833"/>
          </a:xfrm>
          <a:prstGeom prst="rect">
            <a:avLst/>
          </a:prstGeom>
        </p:spPr>
      </p:pic>
      <p:pic>
        <p:nvPicPr>
          <p:cNvPr id="12" name="Picture 11">
            <a:extLst>
              <a:ext uri="{FF2B5EF4-FFF2-40B4-BE49-F238E27FC236}">
                <a16:creationId xmlns:a16="http://schemas.microsoft.com/office/drawing/2014/main" id="{DB95384A-AA43-4AD5-A715-D7C3125C57FB}"/>
              </a:ext>
            </a:extLst>
          </p:cNvPr>
          <p:cNvPicPr>
            <a:picLocks noChangeAspect="1"/>
          </p:cNvPicPr>
          <p:nvPr/>
        </p:nvPicPr>
        <p:blipFill>
          <a:blip r:embed="rId4"/>
          <a:stretch>
            <a:fillRect/>
          </a:stretch>
        </p:blipFill>
        <p:spPr>
          <a:xfrm>
            <a:off x="10393136" y="4076114"/>
            <a:ext cx="1798864" cy="2781886"/>
          </a:xfrm>
          <a:prstGeom prst="rect">
            <a:avLst/>
          </a:prstGeom>
        </p:spPr>
      </p:pic>
    </p:spTree>
    <p:extLst>
      <p:ext uri="{BB962C8B-B14F-4D97-AF65-F5344CB8AC3E}">
        <p14:creationId xmlns:p14="http://schemas.microsoft.com/office/powerpoint/2010/main" val="335993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French </a:t>
            </a:r>
            <a:r>
              <a:rPr lang="en-US" dirty="0" err="1"/>
              <a:t>Revanchism</a:t>
            </a:r>
            <a:endParaRPr lang="en-US" dirty="0"/>
          </a:p>
        </p:txBody>
      </p:sp>
      <p:sp>
        <p:nvSpPr>
          <p:cNvPr id="3" name="Content Placeholder 2"/>
          <p:cNvSpPr>
            <a:spLocks noGrp="1"/>
          </p:cNvSpPr>
          <p:nvPr>
            <p:ph idx="1"/>
          </p:nvPr>
        </p:nvSpPr>
        <p:spPr>
          <a:xfrm>
            <a:off x="1103312" y="2052918"/>
            <a:ext cx="6544452" cy="4195481"/>
          </a:xfrm>
        </p:spPr>
        <p:txBody>
          <a:bodyPr>
            <a:normAutofit/>
          </a:bodyPr>
          <a:lstStyle/>
          <a:p>
            <a:r>
              <a:rPr lang="en-US" sz="2600" dirty="0" err="1"/>
              <a:t>Revanchism</a:t>
            </a:r>
            <a:r>
              <a:rPr lang="en-US" sz="2600" dirty="0"/>
              <a:t> is a political policy of revenge.</a:t>
            </a:r>
          </a:p>
          <a:p>
            <a:r>
              <a:rPr lang="en-US" sz="2600" dirty="0"/>
              <a:t>In 1871, Germany had taken the provinces of Alsace and Lorraine from France.</a:t>
            </a:r>
          </a:p>
          <a:p>
            <a:r>
              <a:rPr lang="en-US" sz="2600" dirty="0"/>
              <a:t>French nationalists were obsessed with recovering them and avenging the humiliating defeat of 1870.</a:t>
            </a:r>
          </a:p>
        </p:txBody>
      </p:sp>
      <p:pic>
        <p:nvPicPr>
          <p:cNvPr id="7170" name="Picture 2" descr="Image result for alsace lorr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764" y="1853248"/>
            <a:ext cx="4544236" cy="430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1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065742"/>
            <a:ext cx="12192000" cy="8719718"/>
          </a:xfrm>
          <a:prstGeom prst="rect">
            <a:avLst/>
          </a:prstGeom>
        </p:spPr>
      </p:pic>
      <p:sp>
        <p:nvSpPr>
          <p:cNvPr id="8" name="TextBox 7"/>
          <p:cNvSpPr txBox="1"/>
          <p:nvPr/>
        </p:nvSpPr>
        <p:spPr>
          <a:xfrm>
            <a:off x="2349605" y="622300"/>
            <a:ext cx="2806595" cy="523220"/>
          </a:xfrm>
          <a:prstGeom prst="rect">
            <a:avLst/>
          </a:prstGeom>
          <a:noFill/>
        </p:spPr>
        <p:txBody>
          <a:bodyPr wrap="square" rtlCol="0">
            <a:spAutoFit/>
          </a:bodyPr>
          <a:lstStyle/>
          <a:p>
            <a:pPr marL="0" marR="0">
              <a:spcBef>
                <a:spcPts val="0"/>
              </a:spcBef>
              <a:spcAft>
                <a:spcPts val="0"/>
              </a:spcAft>
            </a:pPr>
            <a:r>
              <a:rPr lang="en-US" sz="28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“Alsace-Lorraine”</a:t>
            </a:r>
            <a:endParaRPr lang="en-US" sz="2800" dirty="0">
              <a:solidFill>
                <a:schemeClr val="bg1"/>
              </a:solidFill>
              <a:effectLst/>
              <a:latin typeface="Times New Roman" panose="02020603050405020304" pitchFamily="18" charset="0"/>
              <a:ea typeface="Times New Roman" panose="02020603050405020304" pitchFamily="18" charset="0"/>
            </a:endParaRPr>
          </a:p>
        </p:txBody>
      </p:sp>
      <p:cxnSp>
        <p:nvCxnSpPr>
          <p:cNvPr id="9" name="Straight Arrow Connector 8"/>
          <p:cNvCxnSpPr/>
          <p:nvPr/>
        </p:nvCxnSpPr>
        <p:spPr>
          <a:xfrm>
            <a:off x="3437467" y="1145520"/>
            <a:ext cx="859260" cy="16696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299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French </a:t>
            </a:r>
            <a:r>
              <a:rPr lang="en-US" dirty="0" err="1"/>
              <a:t>Revanchism</a:t>
            </a:r>
            <a:endParaRPr lang="en-US" dirty="0"/>
          </a:p>
        </p:txBody>
      </p:sp>
      <p:sp>
        <p:nvSpPr>
          <p:cNvPr id="3" name="Content Placeholder 2"/>
          <p:cNvSpPr>
            <a:spLocks noGrp="1"/>
          </p:cNvSpPr>
          <p:nvPr>
            <p:ph idx="1"/>
          </p:nvPr>
        </p:nvSpPr>
        <p:spPr>
          <a:xfrm>
            <a:off x="1103312" y="2052918"/>
            <a:ext cx="6544452" cy="4195481"/>
          </a:xfrm>
        </p:spPr>
        <p:txBody>
          <a:bodyPr>
            <a:normAutofit/>
          </a:bodyPr>
          <a:lstStyle/>
          <a:p>
            <a:r>
              <a:rPr lang="en-US" sz="2600" dirty="0"/>
              <a:t>Germany would probably never surrender them</a:t>
            </a:r>
          </a:p>
          <a:p>
            <a:r>
              <a:rPr lang="en-US" sz="2600" dirty="0"/>
              <a:t>Many in France believed a war with Germany was inevitable.</a:t>
            </a:r>
          </a:p>
          <a:p>
            <a:endParaRPr lang="en-US" sz="2600" dirty="0"/>
          </a:p>
          <a:p>
            <a:r>
              <a:rPr lang="en-US" sz="2600" dirty="0"/>
              <a:t>In Germany, they also believed this war inevitable.</a:t>
            </a:r>
          </a:p>
        </p:txBody>
      </p:sp>
      <p:pic>
        <p:nvPicPr>
          <p:cNvPr id="7170" name="Picture 2" descr="Image result for alsace lorr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7764" y="1853248"/>
            <a:ext cx="4544236" cy="430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3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Alliances</a:t>
            </a:r>
          </a:p>
        </p:txBody>
      </p:sp>
      <p:sp>
        <p:nvSpPr>
          <p:cNvPr id="3" name="Content Placeholder 2"/>
          <p:cNvSpPr>
            <a:spLocks noGrp="1"/>
          </p:cNvSpPr>
          <p:nvPr>
            <p:ph idx="1"/>
          </p:nvPr>
        </p:nvSpPr>
        <p:spPr>
          <a:xfrm>
            <a:off x="1103312" y="2052918"/>
            <a:ext cx="6751487" cy="4195481"/>
          </a:xfrm>
        </p:spPr>
        <p:txBody>
          <a:bodyPr>
            <a:normAutofit/>
          </a:bodyPr>
          <a:lstStyle/>
          <a:p>
            <a:r>
              <a:rPr lang="en-US" sz="2800" dirty="0"/>
              <a:t>Europe had divided itself into two general groups of alliances.</a:t>
            </a:r>
          </a:p>
          <a:p>
            <a:endParaRPr lang="en-US" sz="2800" dirty="0"/>
          </a:p>
          <a:p>
            <a:r>
              <a:rPr lang="en-US" sz="2800" dirty="0"/>
              <a:t>Both sides included members who were itching for a war.</a:t>
            </a:r>
          </a:p>
          <a:p>
            <a:endParaRPr lang="en-US" sz="2800" dirty="0"/>
          </a:p>
          <a:p>
            <a:r>
              <a:rPr lang="en-US" sz="2800" dirty="0"/>
              <a:t>Any small conflict could become a broader war.</a:t>
            </a:r>
          </a:p>
        </p:txBody>
      </p:sp>
      <p:pic>
        <p:nvPicPr>
          <p:cNvPr id="4" name="Picture 3"/>
          <p:cNvPicPr>
            <a:picLocks noChangeAspect="1"/>
          </p:cNvPicPr>
          <p:nvPr/>
        </p:nvPicPr>
        <p:blipFill>
          <a:blip r:embed="rId2"/>
          <a:stretch>
            <a:fillRect/>
          </a:stretch>
        </p:blipFill>
        <p:spPr>
          <a:xfrm>
            <a:off x="7854799" y="3247028"/>
            <a:ext cx="4337201" cy="3610972"/>
          </a:xfrm>
          <a:prstGeom prst="rect">
            <a:avLst/>
          </a:prstGeom>
        </p:spPr>
      </p:pic>
      <p:pic>
        <p:nvPicPr>
          <p:cNvPr id="5" name="Picture 2" descr="Image result for world war one allia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462" y="296794"/>
            <a:ext cx="4333538" cy="295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Anglo-German </a:t>
            </a:r>
            <a:br>
              <a:rPr lang="en-US" dirty="0"/>
            </a:br>
            <a:r>
              <a:rPr lang="en-US" dirty="0"/>
              <a:t>					Arms Race</a:t>
            </a:r>
          </a:p>
        </p:txBody>
      </p:sp>
      <p:sp>
        <p:nvSpPr>
          <p:cNvPr id="3" name="Content Placeholder 2"/>
          <p:cNvSpPr>
            <a:spLocks noGrp="1"/>
          </p:cNvSpPr>
          <p:nvPr>
            <p:ph idx="1"/>
          </p:nvPr>
        </p:nvSpPr>
        <p:spPr>
          <a:xfrm>
            <a:off x="1103312" y="2052918"/>
            <a:ext cx="6399075" cy="4195481"/>
          </a:xfrm>
        </p:spPr>
        <p:txBody>
          <a:bodyPr>
            <a:normAutofit lnSpcReduction="10000"/>
          </a:bodyPr>
          <a:lstStyle/>
          <a:p>
            <a:r>
              <a:rPr lang="en-US" sz="2600" dirty="0"/>
              <a:t>In 1890 the book “</a:t>
            </a:r>
            <a:r>
              <a:rPr lang="en-US" sz="2600" i="1" dirty="0"/>
              <a:t>The Influence of Sea Power upon History</a:t>
            </a:r>
            <a:r>
              <a:rPr lang="en-US" sz="2600" dirty="0"/>
              <a:t>” is published</a:t>
            </a:r>
          </a:p>
          <a:p>
            <a:r>
              <a:rPr lang="en-US" sz="2600" dirty="0"/>
              <a:t>It argued that, throughout modern history, wars have been determined by navies—not by armies.</a:t>
            </a:r>
          </a:p>
          <a:p>
            <a:r>
              <a:rPr lang="en-US" sz="2600" dirty="0"/>
              <a:t>It convinced Kaiser Wilhelm that the Germans needed a fleet.</a:t>
            </a:r>
          </a:p>
          <a:p>
            <a:r>
              <a:rPr lang="en-US" sz="2600" dirty="0"/>
              <a:t>This began an </a:t>
            </a:r>
            <a:r>
              <a:rPr lang="en-US" sz="2600" b="1" dirty="0"/>
              <a:t>Arms Race</a:t>
            </a:r>
            <a:r>
              <a:rPr lang="en-US" sz="2600" dirty="0"/>
              <a:t>—a competition to build the most weapons.</a:t>
            </a:r>
          </a:p>
        </p:txBody>
      </p:sp>
      <p:pic>
        <p:nvPicPr>
          <p:cNvPr id="1026" name="Picture 2" descr="Image result for alfred thayer ma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387" y="376025"/>
            <a:ext cx="4689613" cy="602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Notes: Anglo-German </a:t>
            </a:r>
            <a:br>
              <a:rPr lang="en-US" dirty="0"/>
            </a:br>
            <a:r>
              <a:rPr lang="en-US" dirty="0"/>
              <a:t>					Arms Race</a:t>
            </a:r>
          </a:p>
        </p:txBody>
      </p:sp>
      <p:sp>
        <p:nvSpPr>
          <p:cNvPr id="3" name="Content Placeholder 2"/>
          <p:cNvSpPr>
            <a:spLocks noGrp="1"/>
          </p:cNvSpPr>
          <p:nvPr>
            <p:ph idx="1"/>
          </p:nvPr>
        </p:nvSpPr>
        <p:spPr>
          <a:xfrm>
            <a:off x="1103312" y="2052918"/>
            <a:ext cx="6399075" cy="4195481"/>
          </a:xfrm>
        </p:spPr>
        <p:txBody>
          <a:bodyPr>
            <a:normAutofit/>
          </a:bodyPr>
          <a:lstStyle/>
          <a:p>
            <a:r>
              <a:rPr lang="en-US" sz="2600" dirty="0"/>
              <a:t>The British felt their safety was guaranteed only because they had the mightiest fleet in the world.</a:t>
            </a:r>
          </a:p>
          <a:p>
            <a:r>
              <a:rPr lang="en-US" sz="2600" dirty="0"/>
              <a:t>Now suddenly they were threatened by a potential German Fleet.</a:t>
            </a:r>
          </a:p>
          <a:p>
            <a:r>
              <a:rPr lang="en-US" sz="2600" dirty="0"/>
              <a:t>To many British the Germans had been friends. Now Germany became a specter that could threaten Britain.</a:t>
            </a:r>
          </a:p>
        </p:txBody>
      </p:sp>
      <p:pic>
        <p:nvPicPr>
          <p:cNvPr id="2050" name="Picture 2" descr="Image result for british naval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251" y="558800"/>
            <a:ext cx="4558749" cy="2879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648575" y="3438525"/>
            <a:ext cx="4543425" cy="3419475"/>
          </a:xfrm>
          <a:prstGeom prst="rect">
            <a:avLst/>
          </a:prstGeom>
        </p:spPr>
      </p:pic>
    </p:spTree>
    <p:extLst>
      <p:ext uri="{BB962C8B-B14F-4D97-AF65-F5344CB8AC3E}">
        <p14:creationId xmlns:p14="http://schemas.microsoft.com/office/powerpoint/2010/main" val="4019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Anglo-German </a:t>
            </a:r>
            <a:br>
              <a:rPr lang="en-US" dirty="0"/>
            </a:br>
            <a:r>
              <a:rPr lang="en-US" dirty="0"/>
              <a:t>					Arms Race</a:t>
            </a:r>
          </a:p>
        </p:txBody>
      </p:sp>
      <p:sp>
        <p:nvSpPr>
          <p:cNvPr id="3" name="Content Placeholder 2"/>
          <p:cNvSpPr>
            <a:spLocks noGrp="1"/>
          </p:cNvSpPr>
          <p:nvPr>
            <p:ph idx="1"/>
          </p:nvPr>
        </p:nvSpPr>
        <p:spPr>
          <a:xfrm>
            <a:off x="1103312" y="2052918"/>
            <a:ext cx="5686955" cy="4195481"/>
          </a:xfrm>
        </p:spPr>
        <p:txBody>
          <a:bodyPr>
            <a:normAutofit lnSpcReduction="10000"/>
          </a:bodyPr>
          <a:lstStyle/>
          <a:p>
            <a:pPr marL="0" indent="0">
              <a:buNone/>
            </a:pPr>
            <a:r>
              <a:rPr lang="en-US" sz="2600" dirty="0"/>
              <a:t>“I do not wish for a good understanding with England at the expense of the expansion of the German Fleet”</a:t>
            </a:r>
          </a:p>
          <a:p>
            <a:pPr marL="0" indent="0">
              <a:buNone/>
            </a:pPr>
            <a:r>
              <a:rPr lang="en-US" sz="2600" dirty="0"/>
              <a:t>		-Kaiser Wilhelm, 1909</a:t>
            </a:r>
          </a:p>
          <a:p>
            <a:pPr marL="0" indent="0">
              <a:buNone/>
            </a:pPr>
            <a:r>
              <a:rPr lang="en-US" sz="2600" dirty="0"/>
              <a:t>“We do not want to send anyone into the shade—but we also demand our place in the Sun.”</a:t>
            </a:r>
          </a:p>
          <a:p>
            <a:pPr marL="0" indent="0">
              <a:buNone/>
            </a:pPr>
            <a:r>
              <a:rPr lang="en-US" sz="2600" dirty="0"/>
              <a:t>		-Bernhard von Bulow, 			    			German </a:t>
            </a:r>
            <a:r>
              <a:rPr lang="en-US" sz="2600" dirty="0" err="1"/>
              <a:t>Chancelor</a:t>
            </a:r>
            <a:r>
              <a:rPr lang="en-US" sz="2600" dirty="0"/>
              <a:t>, 1897</a:t>
            </a:r>
          </a:p>
        </p:txBody>
      </p:sp>
      <p:pic>
        <p:nvPicPr>
          <p:cNvPr id="5" name="Picture 4"/>
          <p:cNvPicPr>
            <a:picLocks noChangeAspect="1"/>
          </p:cNvPicPr>
          <p:nvPr/>
        </p:nvPicPr>
        <p:blipFill>
          <a:blip r:embed="rId2"/>
          <a:stretch>
            <a:fillRect/>
          </a:stretch>
        </p:blipFill>
        <p:spPr>
          <a:xfrm>
            <a:off x="6790267" y="1498599"/>
            <a:ext cx="5401733" cy="4254821"/>
          </a:xfrm>
          <a:prstGeom prst="rect">
            <a:avLst/>
          </a:prstGeom>
        </p:spPr>
      </p:pic>
    </p:spTree>
    <p:extLst>
      <p:ext uri="{BB962C8B-B14F-4D97-AF65-F5344CB8AC3E}">
        <p14:creationId xmlns:p14="http://schemas.microsoft.com/office/powerpoint/2010/main" val="344852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556" cy="1400530"/>
          </a:xfrm>
        </p:spPr>
        <p:txBody>
          <a:bodyPr/>
          <a:lstStyle/>
          <a:p>
            <a:r>
              <a:rPr lang="en-US" dirty="0"/>
              <a:t>Anglo-German </a:t>
            </a:r>
            <a:br>
              <a:rPr lang="en-US" dirty="0"/>
            </a:br>
            <a:r>
              <a:rPr lang="en-US" dirty="0"/>
              <a:t>					Arms Race</a:t>
            </a:r>
          </a:p>
        </p:txBody>
      </p:sp>
      <p:sp>
        <p:nvSpPr>
          <p:cNvPr id="3" name="Content Placeholder 2"/>
          <p:cNvSpPr>
            <a:spLocks noGrp="1"/>
          </p:cNvSpPr>
          <p:nvPr>
            <p:ph idx="1"/>
          </p:nvPr>
        </p:nvSpPr>
        <p:spPr>
          <a:xfrm>
            <a:off x="1103312" y="2052918"/>
            <a:ext cx="5686955" cy="4195481"/>
          </a:xfrm>
        </p:spPr>
        <p:txBody>
          <a:bodyPr>
            <a:normAutofit/>
          </a:bodyPr>
          <a:lstStyle/>
          <a:p>
            <a:pPr marL="0" indent="0">
              <a:buNone/>
            </a:pPr>
            <a:r>
              <a:rPr lang="en-US" sz="2600" dirty="0"/>
              <a:t>“Peace should be preserved—but at what cost? That the German is so strong by land and Sea that he can swagger down the high street of the world making his will prevail at every turn?”</a:t>
            </a:r>
          </a:p>
          <a:p>
            <a:pPr marL="0" indent="0">
              <a:buNone/>
            </a:pPr>
            <a:r>
              <a:rPr lang="en-US" sz="2600" dirty="0"/>
              <a:t>		-Lord Haldane, </a:t>
            </a:r>
          </a:p>
          <a:p>
            <a:pPr marL="0" indent="0">
              <a:buNone/>
            </a:pPr>
            <a:r>
              <a:rPr lang="en-US" sz="2600" dirty="0"/>
              <a:t>			British Secretary of State 						for War, 1908</a:t>
            </a:r>
          </a:p>
        </p:txBody>
      </p:sp>
      <p:pic>
        <p:nvPicPr>
          <p:cNvPr id="5" name="Picture 4"/>
          <p:cNvPicPr>
            <a:picLocks noChangeAspect="1"/>
          </p:cNvPicPr>
          <p:nvPr/>
        </p:nvPicPr>
        <p:blipFill>
          <a:blip r:embed="rId2"/>
          <a:stretch>
            <a:fillRect/>
          </a:stretch>
        </p:blipFill>
        <p:spPr>
          <a:xfrm>
            <a:off x="6790267" y="1498599"/>
            <a:ext cx="5401733" cy="4254821"/>
          </a:xfrm>
          <a:prstGeom prst="rect">
            <a:avLst/>
          </a:prstGeom>
        </p:spPr>
      </p:pic>
    </p:spTree>
    <p:extLst>
      <p:ext uri="{BB962C8B-B14F-4D97-AF65-F5344CB8AC3E}">
        <p14:creationId xmlns:p14="http://schemas.microsoft.com/office/powerpoint/2010/main" val="10447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8759</TotalTime>
  <Words>716</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Ion</vt:lpstr>
      <vt:lpstr>Notes: Europe on the Brink of war</vt:lpstr>
      <vt:lpstr>Notes: French Revanchism</vt:lpstr>
      <vt:lpstr>PowerPoint Presentation</vt:lpstr>
      <vt:lpstr>Notes: French Revanchism</vt:lpstr>
      <vt:lpstr>Notes: Alliances</vt:lpstr>
      <vt:lpstr>Notes: Anglo-German       Arms Race</vt:lpstr>
      <vt:lpstr>Notes: Anglo-German       Arms Race</vt:lpstr>
      <vt:lpstr>Anglo-German       Arms Race</vt:lpstr>
      <vt:lpstr>Anglo-German       Arms Race</vt:lpstr>
      <vt:lpstr>Notes: Anglo-German       Arms Race</vt:lpstr>
      <vt:lpstr>Notes: The Balkans</vt:lpstr>
      <vt:lpstr>Notes: The Balkans</vt:lpstr>
      <vt:lpstr>Notes: Austria’s Problem</vt:lpstr>
      <vt:lpstr>Notes: Russia’s Problem</vt:lpstr>
      <vt:lpstr>Notes: Serbia’s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teaco</cp:lastModifiedBy>
  <cp:revision>244</cp:revision>
  <dcterms:created xsi:type="dcterms:W3CDTF">2017-03-06T05:27:53Z</dcterms:created>
  <dcterms:modified xsi:type="dcterms:W3CDTF">2020-05-27T18:23:25Z</dcterms:modified>
</cp:coreProperties>
</file>