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8" r:id="rId3"/>
    <p:sldId id="257" r:id="rId4"/>
    <p:sldId id="289" r:id="rId5"/>
    <p:sldId id="290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10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265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309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664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499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90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15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757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696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01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31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66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51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0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41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15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3/31/2020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2466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of Mechanization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Follow along with the posted video</a:t>
            </a:r>
          </a:p>
        </p:txBody>
      </p:sp>
    </p:spTree>
    <p:extLst>
      <p:ext uri="{BB962C8B-B14F-4D97-AF65-F5344CB8AC3E}">
        <p14:creationId xmlns:p14="http://schemas.microsoft.com/office/powerpoint/2010/main" val="1406909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Mechanization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/>
              <a:t>The use of power that does not come from humans or animals.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Three parts of mechanization:</a:t>
            </a:r>
          </a:p>
          <a:p>
            <a:pPr lvl="1"/>
            <a:r>
              <a:rPr lang="en-US" sz="2400" b="1" dirty="0"/>
              <a:t>Power</a:t>
            </a:r>
            <a:r>
              <a:rPr lang="en-US" sz="2400" dirty="0"/>
              <a:t>: how the power is created.</a:t>
            </a:r>
          </a:p>
          <a:p>
            <a:pPr lvl="1"/>
            <a:r>
              <a:rPr lang="en-US" sz="2400" b="1" dirty="0"/>
              <a:t>Transmission</a:t>
            </a:r>
            <a:r>
              <a:rPr lang="en-US" sz="2400" dirty="0"/>
              <a:t>: how the power is transported.</a:t>
            </a:r>
          </a:p>
          <a:p>
            <a:pPr lvl="1"/>
            <a:r>
              <a:rPr lang="en-US" sz="2400" b="1" dirty="0"/>
              <a:t>Utilization</a:t>
            </a:r>
            <a:r>
              <a:rPr lang="en-US" sz="2400" dirty="0"/>
              <a:t>: what is done with the power</a:t>
            </a:r>
          </a:p>
        </p:txBody>
      </p:sp>
    </p:spTree>
    <p:extLst>
      <p:ext uri="{BB962C8B-B14F-4D97-AF65-F5344CB8AC3E}">
        <p14:creationId xmlns:p14="http://schemas.microsoft.com/office/powerpoint/2010/main" val="356364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Mechanization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448523" cy="3599316"/>
          </a:xfrm>
        </p:spPr>
        <p:txBody>
          <a:bodyPr>
            <a:normAutofit/>
          </a:bodyPr>
          <a:lstStyle/>
          <a:p>
            <a:r>
              <a:rPr lang="en-US" dirty="0"/>
              <a:t>Watermills had existed since 400BC</a:t>
            </a:r>
          </a:p>
          <a:p>
            <a:r>
              <a:rPr lang="en-US" dirty="0"/>
              <a:t>Windmills since about 1000AD</a:t>
            </a:r>
          </a:p>
          <a:p>
            <a:r>
              <a:rPr lang="en-US" dirty="0"/>
              <a:t>Both represent early mechanized power but their invention did not launch an industrial revolution.</a:t>
            </a:r>
          </a:p>
          <a:p>
            <a:r>
              <a:rPr lang="en-US" dirty="0"/>
              <a:t>China was the most innovative in the use of mills</a:t>
            </a:r>
          </a:p>
          <a:p>
            <a:r>
              <a:rPr lang="en-US" dirty="0"/>
              <a:t>Europe had a much greater number because of the need to grind wheat—which you don’t need to do to rice</a:t>
            </a:r>
          </a:p>
        </p:txBody>
      </p:sp>
      <p:pic>
        <p:nvPicPr>
          <p:cNvPr id="8" name="Picture 8" descr="File:Molinos de Consuegra.jpg">
            <a:extLst>
              <a:ext uri="{FF2B5EF4-FFF2-40B4-BE49-F238E27FC236}">
                <a16:creationId xmlns:a16="http://schemas.microsoft.com/office/drawing/2014/main" id="{C75214BC-1AD8-46E8-A3A7-238371B0B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44" y="3054108"/>
            <a:ext cx="5063156" cy="37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File:AndersonMill.jpg">
            <a:extLst>
              <a:ext uri="{FF2B5EF4-FFF2-40B4-BE49-F238E27FC236}">
                <a16:creationId xmlns:a16="http://schemas.microsoft.com/office/drawing/2014/main" id="{AFCDC993-08EC-4A4B-85E9-B49F202B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844" y="0"/>
            <a:ext cx="5063156" cy="379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24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 – </a:t>
            </a:r>
            <a:br>
              <a:rPr lang="en-US" dirty="0"/>
            </a:br>
            <a:r>
              <a:rPr lang="en-US" dirty="0"/>
              <a:t>	Textile Inventions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672331" cy="3599316"/>
          </a:xfrm>
        </p:spPr>
        <p:txBody>
          <a:bodyPr>
            <a:normAutofit/>
          </a:bodyPr>
          <a:lstStyle/>
          <a:p>
            <a:r>
              <a:rPr lang="en-US" dirty="0"/>
              <a:t>A combination of new utilization methods drove the first industrial revolution:</a:t>
            </a:r>
          </a:p>
          <a:p>
            <a:pPr lvl="1"/>
            <a:r>
              <a:rPr lang="en-US" dirty="0"/>
              <a:t>Spinning Jenny: spun loose fiber into thread</a:t>
            </a:r>
          </a:p>
          <a:p>
            <a:pPr lvl="1"/>
            <a:r>
              <a:rPr lang="en-US" dirty="0" err="1"/>
              <a:t>Waterframe</a:t>
            </a:r>
            <a:r>
              <a:rPr lang="en-US" dirty="0"/>
              <a:t>: spun loose fiber into thread but much better and more efficiently</a:t>
            </a:r>
          </a:p>
          <a:p>
            <a:pPr lvl="1"/>
            <a:r>
              <a:rPr lang="en-US" dirty="0"/>
              <a:t>Power loom: wove thread into sheets of textile</a:t>
            </a:r>
          </a:p>
          <a:p>
            <a:pPr lvl="1"/>
            <a:r>
              <a:rPr lang="en-US" dirty="0"/>
              <a:t>Cotton gin: separated cotton fiber from cotton seeds</a:t>
            </a:r>
          </a:p>
          <a:p>
            <a:endParaRPr lang="en-US" dirty="0"/>
          </a:p>
        </p:txBody>
      </p:sp>
      <p:pic>
        <p:nvPicPr>
          <p:cNvPr id="6" name="Picture 2" descr="Image result for spinning jenny factory">
            <a:extLst>
              <a:ext uri="{FF2B5EF4-FFF2-40B4-BE49-F238E27FC236}">
                <a16:creationId xmlns:a16="http://schemas.microsoft.com/office/drawing/2014/main" id="{CCD6DCDB-AA00-4B14-BBDE-209A98CE4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53" y="269243"/>
            <a:ext cx="4839345" cy="3589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pinning jenny factory">
            <a:extLst>
              <a:ext uri="{FF2B5EF4-FFF2-40B4-BE49-F238E27FC236}">
                <a16:creationId xmlns:a16="http://schemas.microsoft.com/office/drawing/2014/main" id="{714B75F7-09F2-41D0-B60C-3A6C66CD5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654" y="3859158"/>
            <a:ext cx="4839345" cy="307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43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 – </a:t>
            </a:r>
            <a:br>
              <a:rPr lang="en-US" dirty="0"/>
            </a:br>
            <a:r>
              <a:rPr lang="en-US" dirty="0"/>
              <a:t>	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672331" cy="3599316"/>
          </a:xfrm>
        </p:spPr>
        <p:txBody>
          <a:bodyPr>
            <a:normAutofit/>
          </a:bodyPr>
          <a:lstStyle/>
          <a:p>
            <a:r>
              <a:rPr lang="en-US" dirty="0"/>
              <a:t>Eventually the new steam engine begins to replace watermills</a:t>
            </a:r>
          </a:p>
          <a:p>
            <a:r>
              <a:rPr lang="en-US" dirty="0"/>
              <a:t>Driven by coal which heats water, which spins a turbine.</a:t>
            </a:r>
          </a:p>
          <a:p>
            <a:r>
              <a:rPr lang="en-US" dirty="0"/>
              <a:t>Far more powerful, versatile, and reliable than the watermill.</a:t>
            </a:r>
          </a:p>
          <a:p>
            <a:r>
              <a:rPr lang="en-US" dirty="0"/>
              <a:t>Powers a huge increase in productivity in almost all factories.</a:t>
            </a:r>
          </a:p>
        </p:txBody>
      </p:sp>
      <p:pic>
        <p:nvPicPr>
          <p:cNvPr id="7" name="Picture 4" descr="https://upload.wikimedia.org/wikipedia/commons/b/b2/Stott_Park_Bobbin_Mill_Steam_Engine.jpg">
            <a:extLst>
              <a:ext uri="{FF2B5EF4-FFF2-40B4-BE49-F238E27FC236}">
                <a16:creationId xmlns:a16="http://schemas.microsoft.com/office/drawing/2014/main" id="{897E97B7-88F5-49DE-96B4-FBCDCD0A74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650" y="2534653"/>
            <a:ext cx="4602350" cy="305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058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Revolution – </a:t>
            </a:r>
            <a:br>
              <a:rPr lang="en-US" dirty="0"/>
            </a:br>
            <a:r>
              <a:rPr lang="en-US" dirty="0"/>
              <a:t>	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672331" cy="3599316"/>
          </a:xfrm>
        </p:spPr>
        <p:txBody>
          <a:bodyPr>
            <a:normAutofit/>
          </a:bodyPr>
          <a:lstStyle/>
          <a:p>
            <a:r>
              <a:rPr lang="en-US" dirty="0"/>
              <a:t>During this time the only form of distance transmission was the line shaft.</a:t>
            </a:r>
          </a:p>
          <a:p>
            <a:r>
              <a:rPr lang="en-US" dirty="0"/>
              <a:t>Steam engine or mill would be hooked up to a spinning metal rod on the ceiling by means of pulleys and belts.</a:t>
            </a:r>
          </a:p>
          <a:p>
            <a:r>
              <a:rPr lang="en-US" dirty="0"/>
              <a:t>The spinning metal rod could then be used to power other machines</a:t>
            </a:r>
          </a:p>
          <a:p>
            <a:r>
              <a:rPr lang="en-US" dirty="0"/>
              <a:t>Could only transmit power 100-200 feet from where it was harnessed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58FE4-39AF-4EF7-BBC7-966A2C7D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7647" y="2336873"/>
            <a:ext cx="4744353" cy="267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73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Rev – </a:t>
            </a:r>
            <a:br>
              <a:rPr lang="en-US" dirty="0"/>
            </a:br>
            <a:r>
              <a:rPr lang="en-US" dirty="0"/>
              <a:t>	Utilization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672331" cy="3599316"/>
          </a:xfrm>
        </p:spPr>
        <p:txBody>
          <a:bodyPr>
            <a:normAutofit/>
          </a:bodyPr>
          <a:lstStyle/>
          <a:p>
            <a:r>
              <a:rPr lang="en-US" dirty="0"/>
              <a:t>Countless new inventions are created to utilize the power of the steam engine during the second revolution.</a:t>
            </a:r>
          </a:p>
          <a:p>
            <a:r>
              <a:rPr lang="en-US" dirty="0"/>
              <a:t>For textiles, the big invention is the sewing machine, which allows the final product to be mechanized.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63AFBB-7497-406D-BDFF-D350A6186D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336873"/>
            <a:ext cx="46482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2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Rev – </a:t>
            </a:r>
            <a:br>
              <a:rPr lang="en-US" dirty="0"/>
            </a:br>
            <a:r>
              <a:rPr lang="en-US" dirty="0"/>
              <a:t>	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6672331" cy="35993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biggest gain of the second revolution was in transmission.</a:t>
            </a:r>
          </a:p>
          <a:p>
            <a:r>
              <a:rPr lang="en-US" dirty="0"/>
              <a:t>The electric generator allowed kinetic energy to be converted to electricity and the electric motor allowed electricity to be converted to kinetic energy.</a:t>
            </a:r>
          </a:p>
          <a:p>
            <a:r>
              <a:rPr lang="en-US" dirty="0"/>
              <a:t>This allowed power to now be transmitted hundreds or thousands of miles.</a:t>
            </a:r>
          </a:p>
          <a:p>
            <a:r>
              <a:rPr lang="en-US" dirty="0"/>
              <a:t>Almost all household inventions of the industrial revolution owe their creation to the electric motor.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76B69-92AD-431F-9AB6-3A6C7C215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51" y="2332616"/>
            <a:ext cx="4749749" cy="316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93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1331</TotalTime>
  <Words>398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Century Gothic</vt:lpstr>
      <vt:lpstr>Wingdings 3</vt:lpstr>
      <vt:lpstr>Ion</vt:lpstr>
      <vt:lpstr>History of Mechanization</vt:lpstr>
      <vt:lpstr>Mechanization</vt:lpstr>
      <vt:lpstr>Early Mechanization</vt:lpstr>
      <vt:lpstr>Industrial Revolution –   Textile Inventions</vt:lpstr>
      <vt:lpstr>Industrial Revolution –   Power</vt:lpstr>
      <vt:lpstr>Industrial Revolution –   Transmission</vt:lpstr>
      <vt:lpstr>Second Rev –   Utilization</vt:lpstr>
      <vt:lpstr>Second Rev –   Transmission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Revolution</dc:title>
  <dc:creator>wafl.haus</dc:creator>
  <cp:lastModifiedBy>teaco</cp:lastModifiedBy>
  <cp:revision>14</cp:revision>
  <dcterms:created xsi:type="dcterms:W3CDTF">2020-03-23T18:24:25Z</dcterms:created>
  <dcterms:modified xsi:type="dcterms:W3CDTF">2020-03-31T18:07:57Z</dcterms:modified>
</cp:coreProperties>
</file>