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9" r:id="rId2"/>
    <p:sldId id="261" r:id="rId3"/>
    <p:sldId id="262" r:id="rId4"/>
    <p:sldId id="282" r:id="rId5"/>
    <p:sldId id="290" r:id="rId6"/>
    <p:sldId id="291" r:id="rId7"/>
    <p:sldId id="29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t, Derek    IHS - Long Term Sub" initials="BDI-LTS" lastIdx="1" clrIdx="0">
    <p:extLst>
      <p:ext uri="{19B8F6BF-5375-455C-9EA6-DF929625EA0E}">
        <p15:presenceInfo xmlns:p15="http://schemas.microsoft.com/office/powerpoint/2012/main" userId="S-1-5-21-2461959177-2891581397-3251602476-259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7: The Industrial Revolution</a:t>
            </a:r>
          </a:p>
        </p:txBody>
      </p:sp>
      <p:pic>
        <p:nvPicPr>
          <p:cNvPr id="7" name="Picture 4" descr="Image result for industrial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078" y="1853248"/>
            <a:ext cx="4038922" cy="50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ildlab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5" y="1853248"/>
            <a:ext cx="54006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814262"/>
            <a:ext cx="3165894" cy="5043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894" y="5645500"/>
            <a:ext cx="4987183" cy="12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2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NOTES: The 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The second great social revolution in human history.</a:t>
            </a:r>
          </a:p>
          <a:p>
            <a:pPr lvl="0"/>
            <a:endParaRPr lang="en-US" sz="2800" dirty="0"/>
          </a:p>
          <a:p>
            <a:pPr lvl="0"/>
            <a:r>
              <a:rPr lang="en-US" sz="2800" b="1" dirty="0"/>
              <a:t>Industrial Revolution</a:t>
            </a:r>
            <a:r>
              <a:rPr lang="en-US" sz="2800" dirty="0"/>
              <a:t>: the shift from farming-based economies to manufacturing-based economies.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86282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Notes: Industrialization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7521" cy="4195481"/>
          </a:xfrm>
        </p:spPr>
        <p:txBody>
          <a:bodyPr>
            <a:normAutofit/>
          </a:bodyPr>
          <a:lstStyle/>
          <a:p>
            <a:r>
              <a:rPr lang="en-US" sz="2800" b="1" dirty="0"/>
              <a:t>Industrialization</a:t>
            </a:r>
            <a:r>
              <a:rPr lang="en-US" sz="2800" dirty="0"/>
              <a:t> is the process of a society changing into a mechanized society.</a:t>
            </a:r>
          </a:p>
          <a:p>
            <a:endParaRPr lang="en-US" sz="2800" dirty="0"/>
          </a:p>
          <a:p>
            <a:r>
              <a:rPr lang="en-US" sz="2800" b="1" dirty="0"/>
              <a:t>Mechanization</a:t>
            </a:r>
            <a:r>
              <a:rPr lang="en-US" sz="2800" dirty="0"/>
              <a:t> is the use of machines to create things or do work—rather than human/animal power.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26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Notes: Changes in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602289" cy="4195481"/>
          </a:xfrm>
        </p:spPr>
        <p:txBody>
          <a:bodyPr>
            <a:normAutofit/>
          </a:bodyPr>
          <a:lstStyle/>
          <a:p>
            <a:r>
              <a:rPr lang="en-US" sz="2800" dirty="0"/>
              <a:t>Society could now make significantly more stuff per person.</a:t>
            </a:r>
          </a:p>
          <a:p>
            <a:r>
              <a:rPr lang="en-US" sz="2800" dirty="0"/>
              <a:t>This greatly increased the wealth of industrial countries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3314" name="Picture 2" descr="https://upload.wikimedia.org/wikipedia/commons/thumb/2/22/Historic_world_GDP_per_capita.svg/540px-Historic_world_GDP_per_capit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676399"/>
            <a:ext cx="5486399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2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Notes: Short-Term Life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594259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For the first 150-ish years, industrialization worsened the lives of most people.</a:t>
            </a:r>
          </a:p>
          <a:p>
            <a:r>
              <a:rPr lang="en-US" sz="2800" dirty="0"/>
              <a:t>Wages decreased dramatically.</a:t>
            </a:r>
          </a:p>
          <a:p>
            <a:r>
              <a:rPr lang="en-US" sz="2800" dirty="0"/>
              <a:t>Working conditions were horrible</a:t>
            </a:r>
          </a:p>
          <a:p>
            <a:r>
              <a:rPr lang="en-US" sz="2800" dirty="0"/>
              <a:t>Cities became polluted and dangerous</a:t>
            </a:r>
          </a:p>
          <a:p>
            <a:r>
              <a:rPr lang="en-US" sz="2800" dirty="0"/>
              <a:t>Children increasingly became the dominant workforce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2" descr="childlabor">
            <a:extLst>
              <a:ext uri="{FF2B5EF4-FFF2-40B4-BE49-F238E27FC236}">
                <a16:creationId xmlns:a16="http://schemas.microsoft.com/office/drawing/2014/main" id="{6F1B004B-7CA8-48F7-8691-255320CDC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573" y="1519238"/>
            <a:ext cx="4494427" cy="31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9F1532-FE33-43F0-8254-8AB6ABE38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572" y="4697836"/>
            <a:ext cx="4494427" cy="111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7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Notes: Short-Term Life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594259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terrible conditions of life were rolled back broadly from 1880-1920</a:t>
            </a:r>
          </a:p>
          <a:p>
            <a:r>
              <a:rPr lang="en-US" sz="2800" dirty="0"/>
              <a:t>This was because of the work of unions, progressives, and journalists willing to expose the terrible conditions of the time.</a:t>
            </a:r>
          </a:p>
          <a:p>
            <a:r>
              <a:rPr lang="en-US" sz="2800" dirty="0"/>
              <a:t>It corresponded with the Second Industrial Revolution, which also significantly improved the lives of everyday folk.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BE17C4-2362-41CC-9988-3D1B5ABE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433" y="1387313"/>
            <a:ext cx="3532567" cy="34022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9076CC-E6D6-49AB-9A20-A2F8850A0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433" y="4121634"/>
            <a:ext cx="3532567" cy="273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Notes: Long-Term Life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594259" cy="419548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Industrialization fundamentally changed how we live our lives:</a:t>
            </a:r>
          </a:p>
          <a:p>
            <a:pPr lvl="1"/>
            <a:r>
              <a:rPr lang="en-US" sz="2400" dirty="0"/>
              <a:t>Most people are specialists very skilled in one or two things but lacking many broad skills</a:t>
            </a:r>
          </a:p>
          <a:p>
            <a:pPr lvl="1"/>
            <a:r>
              <a:rPr lang="en-US" sz="2400" dirty="0"/>
              <a:t>Most people live in cities (84% in USA)</a:t>
            </a:r>
          </a:p>
          <a:p>
            <a:pPr lvl="1"/>
            <a:r>
              <a:rPr lang="en-US" sz="2400" dirty="0"/>
              <a:t>People are extraordinarily wealthy by past standards</a:t>
            </a:r>
          </a:p>
          <a:p>
            <a:pPr lvl="1"/>
            <a:r>
              <a:rPr lang="en-US" sz="2400" dirty="0"/>
              <a:t>Travel and communication is vastly easier.</a:t>
            </a:r>
          </a:p>
          <a:p>
            <a:pPr lvl="1"/>
            <a:r>
              <a:rPr lang="en-US" sz="2400" dirty="0"/>
              <a:t>Humans have the power to cause and fix problems at truly massive scales</a:t>
            </a:r>
          </a:p>
          <a:p>
            <a:pPr lvl="1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71A5EF-2587-4664-A7EA-90F30A3CB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686" y="1999277"/>
            <a:ext cx="4159314" cy="2641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A3AAE-DF83-43A5-B498-81205FCEC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686" y="4583374"/>
            <a:ext cx="4159314" cy="22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7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2698</TotalTime>
  <Words>254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Unit 7: The Industrial Revolution</vt:lpstr>
      <vt:lpstr>NOTES: The Industrial Revolution</vt:lpstr>
      <vt:lpstr>Notes: Industrialization</vt:lpstr>
      <vt:lpstr>Notes: Changes in Production</vt:lpstr>
      <vt:lpstr>Notes: Short-Term Life Changes</vt:lpstr>
      <vt:lpstr>Notes: Short-Term Life Changes</vt:lpstr>
      <vt:lpstr>Notes: Long-Term Life Changes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teaco</cp:lastModifiedBy>
  <cp:revision>63</cp:revision>
  <dcterms:created xsi:type="dcterms:W3CDTF">2017-03-06T05:27:53Z</dcterms:created>
  <dcterms:modified xsi:type="dcterms:W3CDTF">2020-04-19T19:35:44Z</dcterms:modified>
</cp:coreProperties>
</file>