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92" r:id="rId2"/>
    <p:sldId id="398" r:id="rId3"/>
    <p:sldId id="400" r:id="rId4"/>
    <p:sldId id="402" r:id="rId5"/>
    <p:sldId id="404" r:id="rId6"/>
    <p:sldId id="405" r:id="rId7"/>
    <p:sldId id="403" r:id="rId8"/>
    <p:sldId id="393" r:id="rId9"/>
    <p:sldId id="394" r:id="rId10"/>
    <p:sldId id="395" r:id="rId11"/>
    <p:sldId id="396" r:id="rId12"/>
    <p:sldId id="397" r:id="rId13"/>
    <p:sldId id="40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, Derek    IHS - Long Term Sub" initials="BDI-LTS" lastIdx="1" clrIdx="0">
    <p:extLst>
      <p:ext uri="{19B8F6BF-5375-455C-9EA6-DF929625EA0E}">
        <p15:presenceInfo xmlns:p15="http://schemas.microsoft.com/office/powerpoint/2012/main" userId="S-1-5-21-2461959177-2891581397-3251602476-25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Unit 9: World War 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604962"/>
            <a:ext cx="6477000" cy="364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963"/>
            <a:ext cx="2859078" cy="3337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977" y="5255550"/>
            <a:ext cx="2614523" cy="160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40114"/>
            <a:ext cx="2857500" cy="2417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413" y="1604963"/>
            <a:ext cx="2871641" cy="3053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500" y="4207669"/>
            <a:ext cx="2857500" cy="2650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0" y="5253037"/>
            <a:ext cx="3889726" cy="16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0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Britain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Britain ruled the largest empire to EVER exist.</a:t>
            </a:r>
          </a:p>
          <a:p>
            <a:r>
              <a:rPr lang="en-US" sz="2400" dirty="0"/>
              <a:t>Britain is an island and liked to pretend it wasn’t part of Europe.</a:t>
            </a:r>
          </a:p>
          <a:p>
            <a:r>
              <a:rPr lang="en-US" sz="2400" dirty="0"/>
              <a:t>It could do this because it had the largest fleet in the world.</a:t>
            </a:r>
          </a:p>
          <a:p>
            <a:r>
              <a:rPr lang="en-US" sz="2400" dirty="0"/>
              <a:t>Germany’s stated goal to build the greatest fleet on Earth deeply troubled Britain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1262127"/>
            <a:ext cx="5095875" cy="3181350"/>
          </a:xfrm>
          <a:prstGeom prst="rect">
            <a:avLst/>
          </a:prstGeom>
        </p:spPr>
      </p:pic>
      <p:pic>
        <p:nvPicPr>
          <p:cNvPr id="9" name="Picture 2" descr="Image result for british naval 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89" y="4443477"/>
            <a:ext cx="3822311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ord hald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6" y="4443477"/>
            <a:ext cx="1935191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5" y="4423548"/>
            <a:ext cx="2881745" cy="2434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Austro-Hungary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Austro-Hungary was an old empire. It was not nationalistic and in fact contained over a dozen nations, all ruled by the German Austrians.</a:t>
            </a:r>
          </a:p>
          <a:p>
            <a:r>
              <a:rPr lang="en-US" sz="2400" dirty="0"/>
              <a:t>Austro-Hungary was being ripped apart by nationalism amongst its Slavic population.</a:t>
            </a:r>
          </a:p>
          <a:p>
            <a:r>
              <a:rPr lang="en-US" sz="2400" dirty="0"/>
              <a:t>Only the brutal repression of its imperial government kept it from falling apart.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1250043"/>
            <a:ext cx="5095875" cy="318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6" y="4431393"/>
            <a:ext cx="2359530" cy="24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ussian army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12" y="4181302"/>
            <a:ext cx="3384788" cy="26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Russia was a gigantic country.</a:t>
            </a:r>
          </a:p>
          <a:p>
            <a:r>
              <a:rPr lang="en-US" sz="2400" dirty="0"/>
              <a:t>Barely industrial, mostly agricultural.</a:t>
            </a:r>
          </a:p>
          <a:p>
            <a:r>
              <a:rPr lang="en-US" sz="2400" dirty="0"/>
              <a:t>Ruled by a brutal, autocratic government.</a:t>
            </a:r>
          </a:p>
          <a:p>
            <a:r>
              <a:rPr lang="en-US" sz="2400" dirty="0"/>
              <a:t>Had an enormous population. Not even its own government knew how many but over 100 million.</a:t>
            </a:r>
          </a:p>
          <a:p>
            <a:r>
              <a:rPr lang="en-US" sz="2400" dirty="0"/>
              <a:t>Wanted to gain more European territory.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6" y="1250043"/>
            <a:ext cx="5095875" cy="3181350"/>
          </a:xfrm>
          <a:prstGeom prst="rect">
            <a:avLst/>
          </a:prstGeom>
        </p:spPr>
      </p:pic>
      <p:pic>
        <p:nvPicPr>
          <p:cNvPr id="5126" name="Picture 6" descr="Image result for tsar nicholas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4431393"/>
            <a:ext cx="1706950" cy="24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Balkans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Balkans were new countries.</a:t>
            </a:r>
          </a:p>
          <a:p>
            <a:r>
              <a:rPr lang="en-US" sz="2400" dirty="0"/>
              <a:t>They had been freed from the Ottoman Empire by war.</a:t>
            </a:r>
          </a:p>
          <a:p>
            <a:r>
              <a:rPr lang="en-US" sz="2400" dirty="0"/>
              <a:t>Unlike the rest of Europe, the Balkans were dominated by wars, terrorism, and other political violence.</a:t>
            </a:r>
          </a:p>
          <a:p>
            <a:r>
              <a:rPr lang="en-US" sz="2400" dirty="0"/>
              <a:t>Austro-Hungary and Russia both thought they should be in charge of the Balkans.</a:t>
            </a:r>
          </a:p>
          <a:p>
            <a:r>
              <a:rPr lang="en-US" sz="2400" dirty="0"/>
              <a:t>Many Balkan people envisioned a world where they were free of the Empires for good.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04F6E-E1C3-4DC2-ADA9-727FA98E8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6" y="1200155"/>
            <a:ext cx="5092314" cy="3231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85B4C5-7671-49E6-8CF3-28EDD7375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88" y="4431393"/>
            <a:ext cx="3056251" cy="2426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BACCBC-0B92-42C6-8BA3-92423326E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5" y="4424262"/>
            <a:ext cx="2227489" cy="24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World War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6042485" cy="1427664"/>
          </a:xfrm>
        </p:spPr>
        <p:txBody>
          <a:bodyPr>
            <a:normAutofit/>
          </a:bodyPr>
          <a:lstStyle/>
          <a:p>
            <a:r>
              <a:rPr lang="en-US" sz="2600" dirty="0"/>
              <a:t>WWI lasted from 1914-1918</a:t>
            </a:r>
          </a:p>
          <a:p>
            <a:r>
              <a:rPr lang="en-US" sz="2600" dirty="0"/>
              <a:t>Involved all the major powers of the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97" y="2052918"/>
            <a:ext cx="5046203" cy="3784652"/>
          </a:xfrm>
          <a:prstGeom prst="rect">
            <a:avLst/>
          </a:prstGeom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9C326A7-A4D0-483F-805F-9376BF490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33553"/>
              </p:ext>
            </p:extLst>
          </p:nvPr>
        </p:nvGraphicFramePr>
        <p:xfrm>
          <a:off x="1455178" y="3480583"/>
          <a:ext cx="4821918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022">
                  <a:extLst>
                    <a:ext uri="{9D8B030D-6E8A-4147-A177-3AD203B41FA5}">
                      <a16:colId xmlns:a16="http://schemas.microsoft.com/office/drawing/2014/main" val="3983057896"/>
                    </a:ext>
                  </a:extLst>
                </a:gridCol>
                <a:gridCol w="2390896">
                  <a:extLst>
                    <a:ext uri="{9D8B030D-6E8A-4147-A177-3AD203B41FA5}">
                      <a16:colId xmlns:a16="http://schemas.microsoft.com/office/drawing/2014/main" val="1194120353"/>
                    </a:ext>
                  </a:extLst>
                </a:gridCol>
              </a:tblGrid>
              <a:tr h="3329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Central Powers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Entente (or Allies)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97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2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Austro-Hungary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26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Ottoman Empire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Britain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53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4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Italy (in 1915)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0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America (in 1917)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91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Japan and China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8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2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World War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042485" cy="4150657"/>
          </a:xfrm>
        </p:spPr>
        <p:txBody>
          <a:bodyPr>
            <a:normAutofit/>
          </a:bodyPr>
          <a:lstStyle/>
          <a:p>
            <a:r>
              <a:rPr lang="en-US" sz="2600" dirty="0"/>
              <a:t>The Entente wins (spoilers)</a:t>
            </a:r>
          </a:p>
          <a:p>
            <a:r>
              <a:rPr lang="en-US" sz="2600" dirty="0"/>
              <a:t>But no one really gained anything</a:t>
            </a:r>
          </a:p>
          <a:p>
            <a:r>
              <a:rPr lang="en-US" sz="2600" dirty="0"/>
              <a:t>Millions died for nothing</a:t>
            </a:r>
          </a:p>
          <a:p>
            <a:r>
              <a:rPr lang="en-US" sz="2600" dirty="0"/>
              <a:t>Cynicism became one of the dominant ways to view the world</a:t>
            </a:r>
          </a:p>
          <a:p>
            <a:r>
              <a:rPr lang="en-US" sz="2600" dirty="0"/>
              <a:t>And World War 2 comes just 20 years later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97" y="2052918"/>
            <a:ext cx="5046203" cy="37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Modern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420992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By 1914, most of Europe had industrialized, though the east lagged behind.</a:t>
            </a:r>
          </a:p>
          <a:p>
            <a:r>
              <a:rPr lang="en-US" sz="2800" dirty="0"/>
              <a:t>Europe had not had a major war since 1871, even while their empires carved up the rest of the world.</a:t>
            </a:r>
          </a:p>
          <a:p>
            <a:r>
              <a:rPr lang="en-US" sz="2800" dirty="0"/>
              <a:t>Nationalism had been building since 1815 and now the people of each nation deeply hated and feared their rival nations.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2" descr="Image result for europe 1914">
            <a:extLst>
              <a:ext uri="{FF2B5EF4-FFF2-40B4-BE49-F238E27FC236}">
                <a16:creationId xmlns:a16="http://schemas.microsoft.com/office/drawing/2014/main" id="{4B88017E-42C9-4F63-8850-D69B01FE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74" y="1674938"/>
            <a:ext cx="3667696" cy="26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DC7DD-56A0-4397-B688-796E1174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573" y="4289773"/>
            <a:ext cx="3667697" cy="25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Armies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881692" cy="4195481"/>
          </a:xfrm>
        </p:spPr>
        <p:txBody>
          <a:bodyPr>
            <a:normAutofit/>
          </a:bodyPr>
          <a:lstStyle/>
          <a:p>
            <a:r>
              <a:rPr lang="en-US" sz="2800" dirty="0"/>
              <a:t>While wars were infrequent, militaries were growing.</a:t>
            </a:r>
          </a:p>
          <a:p>
            <a:r>
              <a:rPr lang="en-US" sz="2800" dirty="0"/>
              <a:t>New weapons like machine guns, heavy artillery, battle ships, cars, barbed wire had all been invented since the last war.</a:t>
            </a:r>
          </a:p>
          <a:p>
            <a:r>
              <a:rPr lang="en-US" sz="2800" dirty="0"/>
              <a:t>Armies now numbered millions of soldiers. Most had grown10x in the last century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9F63A-BBA9-4BAF-A658-A09BC3E1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005" y="1008288"/>
            <a:ext cx="4206995" cy="2551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851CB7-A076-4F0D-ABDA-8A3A3AF6F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612" y="3559628"/>
            <a:ext cx="4211388" cy="32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420992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Europe’s peace was built on a delicate balance of power.</a:t>
            </a:r>
          </a:p>
          <a:p>
            <a:r>
              <a:rPr lang="en-US" sz="2800" dirty="0"/>
              <a:t>That balance had been broken by the unification of Germany in 1871</a:t>
            </a:r>
          </a:p>
          <a:p>
            <a:r>
              <a:rPr lang="en-US" sz="2800" dirty="0"/>
              <a:t>Fear of Germany drove France, Russia, and Britain to join together in an alliance against it.</a:t>
            </a:r>
          </a:p>
          <a:p>
            <a:r>
              <a:rPr lang="en-US" sz="2800" dirty="0"/>
              <a:t>Germany had allied to Austro-Hungary in response.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2" descr="Image result for europe 1914">
            <a:extLst>
              <a:ext uri="{FF2B5EF4-FFF2-40B4-BE49-F238E27FC236}">
                <a16:creationId xmlns:a16="http://schemas.microsoft.com/office/drawing/2014/main" id="{4B88017E-42C9-4F63-8850-D69B01FE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74" y="1674938"/>
            <a:ext cx="3667696" cy="26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DC7DD-56A0-4397-B688-796E1174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573" y="4289773"/>
            <a:ext cx="3667697" cy="25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Meet the Gang</a:t>
            </a:r>
          </a:p>
        </p:txBody>
      </p:sp>
      <p:pic>
        <p:nvPicPr>
          <p:cNvPr id="1026" name="Picture 2" descr="Image result for europe 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3" y="1152983"/>
            <a:ext cx="8776446" cy="62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6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franco prussian war sold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58" y="4443477"/>
            <a:ext cx="4506042" cy="24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Germany was 39 different states before 1871.</a:t>
            </a:r>
          </a:p>
          <a:p>
            <a:r>
              <a:rPr lang="en-US" sz="2600" dirty="0"/>
              <a:t>Now it was the most powerful state in Europe.</a:t>
            </a:r>
          </a:p>
          <a:p>
            <a:r>
              <a:rPr lang="en-US" sz="2600" dirty="0"/>
              <a:t>Germany was ruled by the Kaiser Wilhelm II, who was loud and militaristic.</a:t>
            </a:r>
          </a:p>
          <a:p>
            <a:r>
              <a:rPr lang="en-US" sz="2600" dirty="0"/>
              <a:t>Germany felt that it should be recognized as the great state of Europe.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1262127"/>
            <a:ext cx="5095875" cy="3181350"/>
          </a:xfrm>
          <a:prstGeom prst="rect">
            <a:avLst/>
          </a:prstGeom>
        </p:spPr>
      </p:pic>
      <p:pic>
        <p:nvPicPr>
          <p:cNvPr id="1026" name="Picture 2" descr="File:Kohner - Kaiser Wilhelm 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443477"/>
            <a:ext cx="1632524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France had been defeated by Germany in 1870 and two of its provinces, Alsace-Lorraine, were taken by Germany.</a:t>
            </a:r>
          </a:p>
          <a:p>
            <a:r>
              <a:rPr lang="en-US" sz="2400" dirty="0"/>
              <a:t>France was obsessed with gaining them back.</a:t>
            </a:r>
          </a:p>
          <a:p>
            <a:r>
              <a:rPr lang="en-US" sz="2400" dirty="0"/>
              <a:t>So even while France was a democracy, there was an enormous amount of French militarism.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1262127"/>
            <a:ext cx="5095875" cy="3181350"/>
          </a:xfrm>
          <a:prstGeom prst="rect">
            <a:avLst/>
          </a:prstGeom>
        </p:spPr>
      </p:pic>
      <p:pic>
        <p:nvPicPr>
          <p:cNvPr id="2050" name="Picture 2" descr="Image result for french army 1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28" y="4443477"/>
            <a:ext cx="3102171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5" y="4435421"/>
            <a:ext cx="2446886" cy="24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8446</TotalTime>
  <Words>598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Unit 9: World War One</vt:lpstr>
      <vt:lpstr>Notes: World War One</vt:lpstr>
      <vt:lpstr>Notes: World War One</vt:lpstr>
      <vt:lpstr>Background: Modern Europe</vt:lpstr>
      <vt:lpstr>Growing Armies</vt:lpstr>
      <vt:lpstr>Alliances</vt:lpstr>
      <vt:lpstr>Notes: Meet the Gang</vt:lpstr>
      <vt:lpstr>Meet the Gang: Germany</vt:lpstr>
      <vt:lpstr>Meet the Gang: France</vt:lpstr>
      <vt:lpstr>Meet the Gang: Britain</vt:lpstr>
      <vt:lpstr>Meet the Gang: Austro-Hungary</vt:lpstr>
      <vt:lpstr>Meet the Gang: Russia</vt:lpstr>
      <vt:lpstr>Meet the Gang: Balkans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teaco</cp:lastModifiedBy>
  <cp:revision>238</cp:revision>
  <dcterms:created xsi:type="dcterms:W3CDTF">2017-03-06T05:27:53Z</dcterms:created>
  <dcterms:modified xsi:type="dcterms:W3CDTF">2020-05-27T18:04:12Z</dcterms:modified>
</cp:coreProperties>
</file>