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82" r:id="rId2"/>
    <p:sldId id="437" r:id="rId3"/>
    <p:sldId id="392" r:id="rId4"/>
    <p:sldId id="393" r:id="rId5"/>
    <p:sldId id="394" r:id="rId6"/>
    <p:sldId id="398" r:id="rId7"/>
    <p:sldId id="399" r:id="rId8"/>
    <p:sldId id="400" r:id="rId9"/>
    <p:sldId id="401" r:id="rId10"/>
    <p:sldId id="438" r:id="rId11"/>
    <p:sldId id="402" r:id="rId12"/>
    <p:sldId id="403" r:id="rId13"/>
    <p:sldId id="404" r:id="rId14"/>
    <p:sldId id="405" r:id="rId15"/>
    <p:sldId id="406" r:id="rId16"/>
    <p:sldId id="407" r:id="rId17"/>
    <p:sldId id="440" r:id="rId18"/>
    <p:sldId id="408" r:id="rId19"/>
    <p:sldId id="409" r:id="rId20"/>
    <p:sldId id="411" r:id="rId21"/>
    <p:sldId id="433" r:id="rId22"/>
    <p:sldId id="412" r:id="rId23"/>
    <p:sldId id="410" r:id="rId24"/>
    <p:sldId id="414" r:id="rId25"/>
    <p:sldId id="415" r:id="rId26"/>
    <p:sldId id="416" r:id="rId27"/>
    <p:sldId id="417" r:id="rId28"/>
    <p:sldId id="418" r:id="rId29"/>
    <p:sldId id="422" r:id="rId30"/>
    <p:sldId id="423" r:id="rId31"/>
    <p:sldId id="432" r:id="rId32"/>
    <p:sldId id="441" r:id="rId33"/>
    <p:sldId id="424" r:id="rId34"/>
    <p:sldId id="425" r:id="rId35"/>
    <p:sldId id="426" r:id="rId36"/>
    <p:sldId id="427" r:id="rId37"/>
    <p:sldId id="428" r:id="rId38"/>
    <p:sldId id="419" r:id="rId39"/>
    <p:sldId id="420" r:id="rId40"/>
    <p:sldId id="436" r:id="rId41"/>
    <p:sldId id="43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t, Derek    IHS - Long Term Sub" initials="BDI-LTS" lastIdx="1" clrIdx="0">
    <p:extLst>
      <p:ext uri="{19B8F6BF-5375-455C-9EA6-DF929625EA0E}">
        <p15:presenceInfo xmlns:p15="http://schemas.microsoft.com/office/powerpoint/2012/main" userId="S-1-5-21-2461959177-2891581397-3251602476-259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QpSiG0yuw" TargetMode="External"/><Relationship Id="rId2" Type="http://schemas.openxmlformats.org/officeDocument/2006/relationships/hyperlink" Target="https://www.youtube.com/watch?v=MjUjYR-hbY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OwsvDQiVJI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X3fDlR-SDw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HbF5jGJY0" TargetMode="External"/><Relationship Id="rId2" Type="http://schemas.openxmlformats.org/officeDocument/2006/relationships/hyperlink" Target="https://www.youtube.com/watch?v=yQD7ffTI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The Bad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628268" cy="4195481"/>
          </a:xfrm>
        </p:spPr>
        <p:txBody>
          <a:bodyPr>
            <a:normAutofit/>
          </a:bodyPr>
          <a:lstStyle/>
          <a:p>
            <a:r>
              <a:rPr lang="en-US" sz="2600" dirty="0"/>
              <a:t>WW1 was an extremely ugly war</a:t>
            </a:r>
          </a:p>
          <a:p>
            <a:r>
              <a:rPr lang="en-US" sz="2600" dirty="0"/>
              <a:t>Millions of lives were thrown away in pointless attacks that were doomed to fail.</a:t>
            </a:r>
          </a:p>
          <a:p>
            <a:r>
              <a:rPr lang="en-US" sz="2600" dirty="0"/>
              <a:t>The conditions for soldiers was horrific</a:t>
            </a:r>
          </a:p>
          <a:p>
            <a:r>
              <a:rPr lang="en-US" sz="2600" dirty="0"/>
              <a:t>The death rates among combat units was extremely high</a:t>
            </a:r>
          </a:p>
          <a:p>
            <a:r>
              <a:rPr lang="en-US" sz="2600" dirty="0"/>
              <a:t>Today we will look at why</a:t>
            </a:r>
          </a:p>
        </p:txBody>
      </p:sp>
      <p:pic>
        <p:nvPicPr>
          <p:cNvPr id="6" name="Picture 2" descr="Image result for ww1 barbed wire">
            <a:extLst>
              <a:ext uri="{FF2B5EF4-FFF2-40B4-BE49-F238E27FC236}">
                <a16:creationId xmlns:a16="http://schemas.microsoft.com/office/drawing/2014/main" id="{EFD6041E-B461-4DB5-88F6-CF70C141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101" y="188180"/>
            <a:ext cx="4015899" cy="36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uge trenches">
            <a:extLst>
              <a:ext uri="{FF2B5EF4-FFF2-40B4-BE49-F238E27FC236}">
                <a16:creationId xmlns:a16="http://schemas.microsoft.com/office/drawing/2014/main" id="{AAA7D898-1AA6-4D79-93E9-529A59FDD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45" y="3833133"/>
            <a:ext cx="4019055" cy="30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Artillery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108768" cy="419548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Pre-war artillery</a:t>
            </a:r>
          </a:p>
          <a:p>
            <a:r>
              <a:rPr lang="en-US" sz="2800" dirty="0">
                <a:hlinkClick r:id="rId2"/>
              </a:rPr>
              <a:t>https://www.youtube.com/watch?v=MjUjYR-hbY0</a:t>
            </a:r>
            <a:endParaRPr lang="en-US" sz="2800" dirty="0"/>
          </a:p>
          <a:p>
            <a:pPr lvl="1"/>
            <a:r>
              <a:rPr lang="en-US" sz="2600" dirty="0"/>
              <a:t>(0:55)</a:t>
            </a:r>
          </a:p>
          <a:p>
            <a:endParaRPr lang="en-US" sz="2800" dirty="0"/>
          </a:p>
          <a:p>
            <a:r>
              <a:rPr lang="en-US" sz="2800" dirty="0"/>
              <a:t>Ww1 artillery</a:t>
            </a:r>
          </a:p>
          <a:p>
            <a:r>
              <a:rPr lang="en-US" sz="2800" dirty="0">
                <a:hlinkClick r:id="rId3"/>
              </a:rPr>
              <a:t>https://www.youtube.com/watch?v=IUQpSiG0yuw</a:t>
            </a:r>
            <a:endParaRPr lang="en-US" sz="2800" dirty="0"/>
          </a:p>
          <a:p>
            <a:endParaRPr lang="en-US" sz="2800" dirty="0"/>
          </a:p>
          <a:p>
            <a:endParaRPr lang="en-US" sz="2600" dirty="0"/>
          </a:p>
          <a:p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DF85F3-00F6-4A63-9200-F1B171D54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3933825"/>
            <a:ext cx="3810000" cy="2924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FBC646-8A76-4F0A-8C9A-7C9D6B6AC9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514371"/>
            <a:ext cx="3815292" cy="241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9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Trenches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438803" cy="4195481"/>
          </a:xfrm>
        </p:spPr>
        <p:txBody>
          <a:bodyPr>
            <a:normAutofit/>
          </a:bodyPr>
          <a:lstStyle/>
          <a:p>
            <a:r>
              <a:rPr lang="en-US" sz="2600" dirty="0"/>
              <a:t>After the failure of the war plans, both fronts turned into a series of “trenches”</a:t>
            </a:r>
          </a:p>
          <a:p>
            <a:r>
              <a:rPr lang="en-US" sz="2600" dirty="0"/>
              <a:t>A trench is just a hole in the ground.</a:t>
            </a:r>
          </a:p>
          <a:p>
            <a:r>
              <a:rPr lang="en-US" sz="2600" dirty="0"/>
              <a:t>Over 30 million men would live in these holes and 4 million would die in them over the next 4 years.</a:t>
            </a:r>
          </a:p>
        </p:txBody>
      </p:sp>
      <p:pic>
        <p:nvPicPr>
          <p:cNvPr id="9218" name="Picture 2" descr="Image result for huge tre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584" y="2052917"/>
            <a:ext cx="5574415" cy="41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8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o man's land w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55" y="0"/>
            <a:ext cx="9699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9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2.wp.com/argunners.com/wp-content/uploads/2015/04/1524570_607483089395547_6653511626844135413_n.jpg?w=96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0"/>
            <a:ext cx="9144000" cy="69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78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2.wp.com/argunners.com/wp-content/uploads/2015/04/10291037_452539848223206_4956089529091060211_n.png?w=798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4" y="554037"/>
            <a:ext cx="760095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4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0.wp.com/argunners.com/wp-content/uploads/2015/04/10511656_530832383727285_2238796206701774241_o.jpg?resize=1024%2C1024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42" y="0"/>
            <a:ext cx="6846358" cy="684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00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2.wp.com/argunners.com/wp-content/uploads/2015/04/10665889_602297093247480_6521701151614016886_n.jpg?w=96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6" y="-9526"/>
            <a:ext cx="9144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6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Horror Stories of the Trenches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03311" y="2052918"/>
            <a:ext cx="7212013" cy="4195481"/>
          </a:xfrm>
        </p:spPr>
        <p:txBody>
          <a:bodyPr>
            <a:normAutofit/>
          </a:bodyPr>
          <a:lstStyle/>
          <a:p>
            <a:r>
              <a:rPr lang="en-US" sz="2600" dirty="0"/>
              <a:t>Couldn’t leave for days/weeks</a:t>
            </a:r>
          </a:p>
          <a:p>
            <a:r>
              <a:rPr lang="en-US" sz="2600" dirty="0"/>
              <a:t>Couldn’t fight back</a:t>
            </a:r>
          </a:p>
          <a:p>
            <a:r>
              <a:rPr lang="en-US" sz="2600" dirty="0"/>
              <a:t>Trench Foot would rot people’s feet</a:t>
            </a:r>
          </a:p>
          <a:p>
            <a:r>
              <a:rPr lang="en-US" sz="2600" dirty="0"/>
              <a:t>Rats</a:t>
            </a:r>
          </a:p>
          <a:p>
            <a:r>
              <a:rPr lang="en-US" sz="2600" dirty="0"/>
              <a:t>Mud and sewage mixed</a:t>
            </a:r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5" name="Picture 2" descr="https://i2.wp.com/argunners.com/wp-content/uploads/2015/04/10665889_602297093247480_6521701151614016886_n.jpg?w=960&amp;ssl=1">
            <a:extLst>
              <a:ext uri="{FF2B5EF4-FFF2-40B4-BE49-F238E27FC236}">
                <a16:creationId xmlns:a16="http://schemas.microsoft.com/office/drawing/2014/main" id="{3EF2513C-3F02-4D65-A7CB-CCF9DE80A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29" y="2052918"/>
            <a:ext cx="3876675" cy="291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3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Trenches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677440" cy="4195481"/>
          </a:xfrm>
        </p:spPr>
        <p:txBody>
          <a:bodyPr>
            <a:normAutofit/>
          </a:bodyPr>
          <a:lstStyle/>
          <a:p>
            <a:r>
              <a:rPr lang="en-US" sz="2600" dirty="0"/>
              <a:t>While horrible to live in, trenches were very hard to take.</a:t>
            </a:r>
          </a:p>
          <a:p>
            <a:r>
              <a:rPr lang="en-US" sz="2600" dirty="0"/>
              <a:t>Defensive weapon technology had grown dramatically.</a:t>
            </a:r>
          </a:p>
          <a:p>
            <a:r>
              <a:rPr lang="en-US" sz="2600" dirty="0"/>
              <a:t>Offensive tech or tactics hadn’t yet caught up.</a:t>
            </a:r>
          </a:p>
        </p:txBody>
      </p:sp>
      <p:pic>
        <p:nvPicPr>
          <p:cNvPr id="10242" name="Picture 2" descr="Image result for tre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52" y="2052918"/>
            <a:ext cx="5411248" cy="411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7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How do you take a trench?</a:t>
            </a:r>
          </a:p>
        </p:txBody>
      </p:sp>
      <p:pic>
        <p:nvPicPr>
          <p:cNvPr id="10242" name="Picture 2" descr="Image result for tre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437"/>
            <a:ext cx="5700227" cy="433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tren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90" y="1911438"/>
            <a:ext cx="6228810" cy="433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9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The Bad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336884" cy="4195481"/>
          </a:xfrm>
        </p:spPr>
        <p:txBody>
          <a:bodyPr>
            <a:normAutofit/>
          </a:bodyPr>
          <a:lstStyle/>
          <a:p>
            <a:r>
              <a:rPr lang="en-US" sz="2600" b="1" dirty="0"/>
              <a:t>You always prepare for the last war you fought.</a:t>
            </a:r>
            <a:endParaRPr lang="en-US" sz="2600" dirty="0"/>
          </a:p>
          <a:p>
            <a:r>
              <a:rPr lang="en-US" sz="2600" dirty="0"/>
              <a:t>There were very few wars from 1815-1914 for Europe to study.</a:t>
            </a:r>
          </a:p>
          <a:p>
            <a:r>
              <a:rPr lang="en-US" sz="2600" dirty="0"/>
              <a:t>This meant that countries came to World War 1 with </a:t>
            </a:r>
            <a:r>
              <a:rPr lang="en-US" sz="2600" b="1" dirty="0"/>
              <a:t>VERY</a:t>
            </a:r>
            <a:r>
              <a:rPr lang="en-US" sz="2600" dirty="0"/>
              <a:t> outdated views on war.</a:t>
            </a:r>
          </a:p>
        </p:txBody>
      </p:sp>
      <p:pic>
        <p:nvPicPr>
          <p:cNvPr id="1026" name="Picture 2" descr="Percentage of years in which the great powers fought one another 1500â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97" y="1080655"/>
            <a:ext cx="5751803" cy="445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9917085" y="3054519"/>
            <a:ext cx="1271847" cy="1280486"/>
          </a:xfrm>
          <a:prstGeom prst="ellipse">
            <a:avLst/>
          </a:prstGeom>
          <a:noFill/>
          <a:ln w="5715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" y="0"/>
            <a:ext cx="12190409" cy="73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34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ww1 artillery batt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67" y="0"/>
            <a:ext cx="9205467" cy="68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963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271462"/>
            <a:ext cx="91630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9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10876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Trench Warfare</a:t>
            </a:r>
          </a:p>
          <a:p>
            <a:r>
              <a:rPr lang="en-US" sz="2800" dirty="0">
                <a:hlinkClick r:id="rId2"/>
              </a:rPr>
              <a:t>https://www.youtube.com/watch?v=XOwsvDQiVJI</a:t>
            </a:r>
            <a:endParaRPr lang="en-US" sz="2800" dirty="0"/>
          </a:p>
          <a:p>
            <a:pPr lvl="1"/>
            <a:r>
              <a:rPr lang="en-US" sz="2600" dirty="0"/>
              <a:t>(1:50-4:45)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81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3/3e/The_Royal_Flying_Corps_on_the_Western_Front%2C_1914-1918_Q11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736" y="2052918"/>
            <a:ext cx="4999264" cy="391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8DCCD6D-0193-4688-B996-4CF7850A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Air Warfare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3F6698-7713-4EB5-A868-9F12789D5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089424" cy="4195481"/>
          </a:xfrm>
        </p:spPr>
        <p:txBody>
          <a:bodyPr>
            <a:normAutofit/>
          </a:bodyPr>
          <a:lstStyle/>
          <a:p>
            <a:r>
              <a:rPr lang="en-US" sz="2600" dirty="0"/>
              <a:t>The first war where planes were used heavily.</a:t>
            </a:r>
          </a:p>
          <a:p>
            <a:r>
              <a:rPr lang="en-US" sz="2600" dirty="0"/>
              <a:t>Air warfare was almost completely invented by this war.</a:t>
            </a:r>
          </a:p>
          <a:p>
            <a:r>
              <a:rPr lang="en-US" sz="2600" dirty="0"/>
              <a:t>Extraordinarily high fatality rates for pilots.</a:t>
            </a:r>
          </a:p>
          <a:p>
            <a:pPr lvl="1"/>
            <a:r>
              <a:rPr lang="en-US" sz="2400" dirty="0"/>
              <a:t>1 in every 3 pilots to serve on the Western Front died.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793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of the Avro 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42" y="795867"/>
            <a:ext cx="7620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02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Mitrailleuse on French Morane Saulnier L parasol mono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09" y="899833"/>
            <a:ext cx="7254239" cy="54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87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133" y="1388533"/>
            <a:ext cx="3843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https://www.youtube.com/watch?v=VX3fDlR-SDw</a:t>
            </a:r>
            <a:endParaRPr lang="en-US" dirty="0"/>
          </a:p>
          <a:p>
            <a:endParaRPr lang="en-US" dirty="0"/>
          </a:p>
          <a:p>
            <a:r>
              <a:rPr lang="en-US" dirty="0"/>
              <a:t>Fun video if you want to watch</a:t>
            </a:r>
          </a:p>
        </p:txBody>
      </p:sp>
    </p:spTree>
    <p:extLst>
      <p:ext uri="{BB962C8B-B14F-4D97-AF65-F5344CB8AC3E}">
        <p14:creationId xmlns:p14="http://schemas.microsoft.com/office/powerpoint/2010/main" val="760635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39908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How long did it take for people to start putting parachutes in planes?</a:t>
            </a:r>
          </a:p>
          <a:p>
            <a:endParaRPr lang="en-US" sz="2800" dirty="0"/>
          </a:p>
          <a:p>
            <a:r>
              <a:rPr lang="en-US" sz="2800" dirty="0"/>
              <a:t>The parachute would not be given to German pilots until 1918, the last year of the war. The allies wouldn’t get them until after the war</a:t>
            </a:r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25" y="1853248"/>
            <a:ext cx="46005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2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ww1 flame thr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0"/>
            <a:ext cx="9716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66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378422" cy="1400530"/>
          </a:xfrm>
        </p:spPr>
        <p:txBody>
          <a:bodyPr/>
          <a:lstStyle/>
          <a:p>
            <a:r>
              <a:rPr lang="en-US" dirty="0"/>
              <a:t>Legacy of the Franco-Prussian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778690" cy="4195481"/>
          </a:xfrm>
        </p:spPr>
        <p:txBody>
          <a:bodyPr>
            <a:normAutofit/>
          </a:bodyPr>
          <a:lstStyle/>
          <a:p>
            <a:r>
              <a:rPr lang="en-US" sz="2600" dirty="0"/>
              <a:t>The last major war was in 1870, the Franco-Prussian War.</a:t>
            </a:r>
          </a:p>
          <a:p>
            <a:r>
              <a:rPr lang="en-US" sz="2600" dirty="0"/>
              <a:t>Prussia destroyed the French army with mobility.</a:t>
            </a:r>
          </a:p>
          <a:p>
            <a:r>
              <a:rPr lang="en-US" sz="2600" dirty="0"/>
              <a:t>Superior use of trains meant the Prussian army moved 2x as fast and outflanked France in every battle.</a:t>
            </a:r>
          </a:p>
          <a:p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003" y="1853248"/>
            <a:ext cx="5309998" cy="42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6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amz.mshcdn.com/DGBoil5JVPjRSa173F8F-HQtgM0=/http%3A%2F%2Fa.amz.mshcdn.com%2Fwp-content%2Fuploads%2F2016%2F02%2Fflamethrowers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9" y="0"/>
            <a:ext cx="10660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41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amz.mshcdn.com/DGBoil5JVPjRSa173F8F-HQtgM0=/http%3A%2F%2Fa.amz.mshcdn.com%2Fwp-content%2Fuploads%2F2016%2F02%2Fflamethrowers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35" y="1928553"/>
            <a:ext cx="5246065" cy="33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Flamethrowers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39908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Used to clear trenches. First used by the Germans in 1916.</a:t>
            </a:r>
          </a:p>
          <a:p>
            <a:r>
              <a:rPr lang="en-US" sz="2800" dirty="0"/>
              <a:t>Could shoot fire around 20 yards.</a:t>
            </a:r>
          </a:p>
          <a:p>
            <a:r>
              <a:rPr lang="en-US" sz="2800" dirty="0"/>
              <a:t>Kills by burning people alive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92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Poison Gas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971167" cy="4195481"/>
          </a:xfrm>
        </p:spPr>
        <p:txBody>
          <a:bodyPr>
            <a:normAutofit/>
          </a:bodyPr>
          <a:lstStyle/>
          <a:p>
            <a:r>
              <a:rPr lang="en-US" sz="2800" dirty="0"/>
              <a:t>Poison gas was heavily used after its invention in 1915</a:t>
            </a:r>
          </a:p>
          <a:p>
            <a:r>
              <a:rPr lang="en-US" sz="2800" dirty="0"/>
              <a:t>Was, for soldiers, the worst weapon of the war.</a:t>
            </a:r>
          </a:p>
          <a:p>
            <a:r>
              <a:rPr lang="en-US" sz="2800" dirty="0"/>
              <a:t>Condemned by the Entente as a crime against humanity</a:t>
            </a:r>
          </a:p>
          <a:p>
            <a:r>
              <a:rPr lang="en-US" sz="2800" dirty="0"/>
              <a:t>But the Entente quickly started using it as well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2" descr="https://historysshadow.files.wordpress.com/2013/10/wwi.jpg">
            <a:extLst>
              <a:ext uri="{FF2B5EF4-FFF2-40B4-BE49-F238E27FC236}">
                <a16:creationId xmlns:a16="http://schemas.microsoft.com/office/drawing/2014/main" id="{82FFC406-2390-4F3C-B26E-3E52C86C9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95" y="1390952"/>
            <a:ext cx="4083768" cy="313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chef.bbci.co.uk/news/660/media/images/80660000/jpg/_80660988_americanmasks.jpg">
            <a:extLst>
              <a:ext uri="{FF2B5EF4-FFF2-40B4-BE49-F238E27FC236}">
                <a16:creationId xmlns:a16="http://schemas.microsoft.com/office/drawing/2014/main" id="{6EE84BC1-3D94-4840-BE5A-4C95ED013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95" y="4521956"/>
            <a:ext cx="4078805" cy="23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historysshadow.files.wordpress.com/2013/10/w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13" y="0"/>
            <a:ext cx="8944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42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chef.bbci.co.uk/news/660/media/images/80660000/jpg/_80660988_americanmas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99" y="913495"/>
            <a:ext cx="9034031" cy="517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337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effects of mustard 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09" y="110066"/>
            <a:ext cx="5619750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26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1.wp.com/argunners.com/wp-content/uploads/2015/04/10423960_460374690773055_7932299088363288895_n.png?w=923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09" y="0"/>
            <a:ext cx="8791575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49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0.wp.com/argunners.com/wp-content/uploads/2015/04/10997404_651914428285746_4140905009705634570_o.jpg?resize=1024%2C1024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effects of mustard g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1"/>
            <a:ext cx="5336028" cy="356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52332"/>
            <a:ext cx="5343408" cy="30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588E5-DE82-484D-A274-5CC61144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5" y="2052918"/>
            <a:ext cx="5133975" cy="3429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4122AF-7432-452C-A4C7-0F872E68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Tanks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4ECAA7-8BCB-4F31-96A9-A37073209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954712" cy="419548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The most decisive weapon of the war was the tank.</a:t>
            </a:r>
          </a:p>
          <a:p>
            <a:r>
              <a:rPr lang="en-US" sz="2800" dirty="0"/>
              <a:t>For the first time, a weapon was created that could solve trenches.</a:t>
            </a:r>
          </a:p>
          <a:p>
            <a:r>
              <a:rPr lang="en-US" sz="2800" dirty="0"/>
              <a:t>Invented late in the war.</a:t>
            </a:r>
          </a:p>
          <a:p>
            <a:r>
              <a:rPr lang="en-US" sz="2800" dirty="0"/>
              <a:t>Between ww1 and ww2, the tank quietly ended the era of defensive dominance.</a:t>
            </a:r>
          </a:p>
          <a:p>
            <a:r>
              <a:rPr lang="en-US" sz="2800" dirty="0"/>
              <a:t>The next war would be all about offense.</a:t>
            </a:r>
            <a:endParaRPr lang="en-US" sz="2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39908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By the end of the war, the English and French had built around 6500 tanks between them. How many did the Germans build?</a:t>
            </a:r>
            <a:endParaRPr lang="en-US" sz="2600" dirty="0"/>
          </a:p>
          <a:p>
            <a:endParaRPr lang="en-US" sz="2800" dirty="0"/>
          </a:p>
          <a:p>
            <a:r>
              <a:rPr lang="en-US" sz="2800" dirty="0"/>
              <a:t>20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25" y="1853248"/>
            <a:ext cx="46005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4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378422" cy="1400530"/>
          </a:xfrm>
        </p:spPr>
        <p:txBody>
          <a:bodyPr/>
          <a:lstStyle/>
          <a:p>
            <a:r>
              <a:rPr lang="en-US" dirty="0"/>
              <a:t>Legacy of the Franco-Prussian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778690" cy="4195481"/>
          </a:xfrm>
        </p:spPr>
        <p:txBody>
          <a:bodyPr>
            <a:normAutofit/>
          </a:bodyPr>
          <a:lstStyle/>
          <a:p>
            <a:r>
              <a:rPr lang="en-US" sz="2600" dirty="0"/>
              <a:t>The lessons of the war taught Europe a few things:</a:t>
            </a:r>
          </a:p>
          <a:p>
            <a:pPr lvl="1"/>
            <a:r>
              <a:rPr lang="en-US" sz="2400" dirty="0"/>
              <a:t>Trains and speed were the key.</a:t>
            </a:r>
          </a:p>
          <a:p>
            <a:pPr lvl="1"/>
            <a:r>
              <a:rPr lang="en-US" sz="2400" dirty="0"/>
              <a:t>Only by aggressively attacking could you win.</a:t>
            </a:r>
          </a:p>
          <a:p>
            <a:pPr lvl="1"/>
            <a:r>
              <a:rPr lang="en-US" sz="2400" dirty="0"/>
              <a:t>The war would be short.</a:t>
            </a:r>
          </a:p>
          <a:p>
            <a:pPr lvl="1"/>
            <a:r>
              <a:rPr lang="en-US" sz="2400" dirty="0"/>
              <a:t>The first to mobilize would have a huge advantage.</a:t>
            </a:r>
          </a:p>
          <a:p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003" y="1853248"/>
            <a:ext cx="5309998" cy="42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6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311640" cy="4195481"/>
          </a:xfrm>
        </p:spPr>
        <p:txBody>
          <a:bodyPr>
            <a:normAutofit/>
          </a:bodyPr>
          <a:lstStyle/>
          <a:p>
            <a:r>
              <a:rPr lang="en-US" sz="2800" dirty="0"/>
              <a:t>Many soldiers suffered an anxiety disorder known as shell shock.</a:t>
            </a:r>
          </a:p>
          <a:p>
            <a:r>
              <a:rPr lang="en-US" sz="2800" dirty="0"/>
              <a:t>Similar to PTSD or Combat Fatigue.</a:t>
            </a:r>
          </a:p>
          <a:p>
            <a:r>
              <a:rPr lang="en-US" sz="2800" dirty="0"/>
              <a:t>For many, it was completely debilitating.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713" y="1312339"/>
            <a:ext cx="4411287" cy="47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73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399088" cy="4195481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https://www.youtube.com/watch?v=yQD7ffTIhTM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https://www.youtube.com/watch?v=IWHbF5jGJY0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713" y="1312339"/>
            <a:ext cx="4411287" cy="47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4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ars la to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0"/>
            <a:ext cx="10097558" cy="68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0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w1 bayonet ch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76" y="4314301"/>
            <a:ext cx="6842396" cy="272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w1 bayonet ch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76" y="473821"/>
            <a:ext cx="6820521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108768" cy="4195481"/>
          </a:xfrm>
        </p:spPr>
        <p:txBody>
          <a:bodyPr>
            <a:normAutofit/>
          </a:bodyPr>
          <a:lstStyle/>
          <a:p>
            <a:r>
              <a:rPr lang="en-US" sz="2600" dirty="0"/>
              <a:t>The standard method for attacking a position was still the infantry charge.</a:t>
            </a:r>
          </a:p>
          <a:p>
            <a:r>
              <a:rPr lang="en-US" sz="2600" dirty="0"/>
              <a:t>But three critical technologies were invented that made that rather hard.</a:t>
            </a:r>
          </a:p>
        </p:txBody>
      </p:sp>
    </p:spTree>
    <p:extLst>
      <p:ext uri="{BB962C8B-B14F-4D97-AF65-F5344CB8AC3E}">
        <p14:creationId xmlns:p14="http://schemas.microsoft.com/office/powerpoint/2010/main" val="170982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Machine Guns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C4C2A6-C456-4A3E-8E94-35A3CBF80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1275669"/>
            <a:ext cx="3733800" cy="2600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DB0589-9370-4732-AA86-C1CED2E23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1" y="3875994"/>
            <a:ext cx="3733800" cy="27683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0CCAE2-E6BD-418C-8FE7-E1DFB29A0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7248751" cy="4195481"/>
          </a:xfrm>
        </p:spPr>
        <p:txBody>
          <a:bodyPr>
            <a:normAutofit/>
          </a:bodyPr>
          <a:lstStyle/>
          <a:p>
            <a:r>
              <a:rPr lang="en-US" sz="2800" dirty="0"/>
              <a:t>The Machine gun made it very hard to advance across open terrain.</a:t>
            </a:r>
          </a:p>
          <a:p>
            <a:r>
              <a:rPr lang="en-US" sz="2800" dirty="0"/>
              <a:t>Could gun down dozens of charging soldiers at once.</a:t>
            </a:r>
          </a:p>
          <a:p>
            <a:r>
              <a:rPr lang="en-US" sz="2800" dirty="0"/>
              <a:t>Really doesn’t help much on attack as people in a trench are protected from direct fire.</a:t>
            </a:r>
          </a:p>
          <a:p>
            <a:endParaRPr lang="en-US" sz="2800" dirty="0"/>
          </a:p>
          <a:p>
            <a:endParaRPr lang="en-US" sz="2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707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Barbed Wire</a:t>
            </a:r>
          </a:p>
        </p:txBody>
      </p:sp>
      <p:pic>
        <p:nvPicPr>
          <p:cNvPr id="5122" name="Picture 2" descr="Image result for ww1 barbed w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436" y="3254194"/>
            <a:ext cx="3970564" cy="360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833C73-A7F6-44D8-8714-45D9600F0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34" y="587894"/>
            <a:ext cx="3970565" cy="26651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9AE536-AD4F-4F88-A37D-8E69F7403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7081384" cy="4195481"/>
          </a:xfrm>
        </p:spPr>
        <p:txBody>
          <a:bodyPr>
            <a:normAutofit/>
          </a:bodyPr>
          <a:lstStyle/>
          <a:p>
            <a:r>
              <a:rPr lang="en-US" sz="2800" dirty="0"/>
              <a:t>Enormous tangles of barbed wire made it very hard for soldiers to advance.</a:t>
            </a:r>
          </a:p>
          <a:p>
            <a:r>
              <a:rPr lang="en-US" sz="2800" dirty="0"/>
              <a:t>Unlike other barriers, you can still shoot through barbed wire.</a:t>
            </a:r>
          </a:p>
          <a:p>
            <a:r>
              <a:rPr lang="en-US" sz="2800" dirty="0"/>
              <a:t>Can be constructed easily and quickly (often built in a single night)</a:t>
            </a:r>
          </a:p>
          <a:p>
            <a:endParaRPr lang="en-US" sz="2800" dirty="0"/>
          </a:p>
          <a:p>
            <a:endParaRPr lang="en-US" sz="2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82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Artillery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722425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Artillery had changed massively since the Franco-Prussian War</a:t>
            </a:r>
          </a:p>
          <a:p>
            <a:r>
              <a:rPr lang="en-US" sz="2800" dirty="0"/>
              <a:t>Huge cannons could fire from miles away</a:t>
            </a:r>
          </a:p>
          <a:p>
            <a:r>
              <a:rPr lang="en-US" sz="2800" dirty="0"/>
              <a:t>Could be put behind hills where it was very difficult to return fire</a:t>
            </a:r>
          </a:p>
          <a:p>
            <a:r>
              <a:rPr lang="en-US" sz="2800" dirty="0"/>
              <a:t>Exploding shells made them far deadlier against infantry</a:t>
            </a:r>
          </a:p>
          <a:p>
            <a:endParaRPr lang="en-US" sz="2800" dirty="0"/>
          </a:p>
          <a:p>
            <a:endParaRPr lang="en-US" sz="2600" dirty="0"/>
          </a:p>
          <a:p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DF85F3-00F6-4A63-9200-F1B171D54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3933825"/>
            <a:ext cx="3810000" cy="2924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FBC646-8A76-4F0A-8C9A-7C9D6B6AC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514371"/>
            <a:ext cx="3815292" cy="241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9022</TotalTime>
  <Words>802</Words>
  <Application>Microsoft Office PowerPoint</Application>
  <PresentationFormat>Widescreen</PresentationFormat>
  <Paragraphs>141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Century Gothic</vt:lpstr>
      <vt:lpstr>Wingdings 3</vt:lpstr>
      <vt:lpstr>Ion</vt:lpstr>
      <vt:lpstr>The Bad War</vt:lpstr>
      <vt:lpstr>The Bad War</vt:lpstr>
      <vt:lpstr>Legacy of the Franco-Prussian War</vt:lpstr>
      <vt:lpstr>Legacy of the Franco-Prussian War</vt:lpstr>
      <vt:lpstr>PowerPoint Presentation</vt:lpstr>
      <vt:lpstr>PowerPoint Presentation</vt:lpstr>
      <vt:lpstr>Machine Guns</vt:lpstr>
      <vt:lpstr>Barbed Wire</vt:lpstr>
      <vt:lpstr>Artillery</vt:lpstr>
      <vt:lpstr>Artillery</vt:lpstr>
      <vt:lpstr>Trenches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Horror Stories of the Trenches</vt:lpstr>
      <vt:lpstr>Trenches</vt:lpstr>
      <vt:lpstr>How do you take a trench?</vt:lpstr>
      <vt:lpstr>PowerPoint Presentation</vt:lpstr>
      <vt:lpstr>PowerPoint Presentation</vt:lpstr>
      <vt:lpstr>PowerPoint Presentation</vt:lpstr>
      <vt:lpstr>PowerPoint Presentation</vt:lpstr>
      <vt:lpstr>Air Warfare</vt:lpstr>
      <vt:lpstr>PowerPoint Presentation</vt:lpstr>
      <vt:lpstr>PowerPoint Presentation</vt:lpstr>
      <vt:lpstr>PowerPoint Presentation</vt:lpstr>
      <vt:lpstr>FUN FACT</vt:lpstr>
      <vt:lpstr>PowerPoint Presentation</vt:lpstr>
      <vt:lpstr>PowerPoint Presentation</vt:lpstr>
      <vt:lpstr>Flamethrowers</vt:lpstr>
      <vt:lpstr>Poison 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Tanks</vt:lpstr>
      <vt:lpstr>FUN FACT</vt:lpstr>
      <vt:lpstr>Shell Shock</vt:lpstr>
      <vt:lpstr>Shell Shock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teaco</cp:lastModifiedBy>
  <cp:revision>243</cp:revision>
  <dcterms:created xsi:type="dcterms:W3CDTF">2017-03-06T05:27:53Z</dcterms:created>
  <dcterms:modified xsi:type="dcterms:W3CDTF">2020-06-04T18:54:07Z</dcterms:modified>
</cp:coreProperties>
</file>