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425" r:id="rId2"/>
    <p:sldId id="438" r:id="rId3"/>
    <p:sldId id="426" r:id="rId4"/>
    <p:sldId id="434" r:id="rId5"/>
    <p:sldId id="427" r:id="rId6"/>
    <p:sldId id="439" r:id="rId7"/>
    <p:sldId id="436" r:id="rId8"/>
    <p:sldId id="440" r:id="rId9"/>
    <p:sldId id="441" r:id="rId10"/>
    <p:sldId id="442" r:id="rId11"/>
    <p:sldId id="443" r:id="rId12"/>
    <p:sldId id="444" r:id="rId13"/>
    <p:sldId id="445" r:id="rId14"/>
    <p:sldId id="446" r:id="rId15"/>
    <p:sldId id="43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st, Derek    IHS - Long Term Sub" initials="BDI-LTS" lastIdx="1" clrIdx="0">
    <p:extLst>
      <p:ext uri="{19B8F6BF-5375-455C-9EA6-DF929625EA0E}">
        <p15:presenceInfo xmlns:p15="http://schemas.microsoft.com/office/powerpoint/2012/main" userId="S-1-5-21-2461959177-2891581397-3251602476-2599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357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6/1/2020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598556" cy="1400530"/>
          </a:xfrm>
        </p:spPr>
        <p:txBody>
          <a:bodyPr/>
          <a:lstStyle/>
          <a:p>
            <a:r>
              <a:rPr lang="en-US" dirty="0"/>
              <a:t>Notes: The War Plans</a:t>
            </a:r>
          </a:p>
        </p:txBody>
      </p:sp>
      <p:pic>
        <p:nvPicPr>
          <p:cNvPr id="2050" name="Picture 2" descr="Image result for ww1 map 19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927" y="1680815"/>
            <a:ext cx="6858000" cy="44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4108768" cy="4195481"/>
          </a:xfrm>
        </p:spPr>
        <p:txBody>
          <a:bodyPr>
            <a:normAutofit/>
          </a:bodyPr>
          <a:lstStyle/>
          <a:p>
            <a:r>
              <a:rPr lang="en-US" sz="2600" dirty="0"/>
              <a:t>Everyone thought the war would be over in 4 months.</a:t>
            </a:r>
          </a:p>
          <a:p>
            <a:r>
              <a:rPr lang="en-US" sz="2600" dirty="0"/>
              <a:t>Every nation had a plan to end the war that quickly.</a:t>
            </a:r>
          </a:p>
          <a:p>
            <a:r>
              <a:rPr lang="en-US" sz="2600" dirty="0"/>
              <a:t>They all failed.</a:t>
            </a:r>
          </a:p>
        </p:txBody>
      </p:sp>
    </p:spTree>
    <p:extLst>
      <p:ext uri="{BB962C8B-B14F-4D97-AF65-F5344CB8AC3E}">
        <p14:creationId xmlns:p14="http://schemas.microsoft.com/office/powerpoint/2010/main" val="365623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598556" cy="1400530"/>
          </a:xfrm>
        </p:spPr>
        <p:txBody>
          <a:bodyPr/>
          <a:lstStyle/>
          <a:p>
            <a:r>
              <a:rPr lang="en-US" dirty="0"/>
              <a:t>Notes: Battle of the </a:t>
            </a:r>
            <a:br>
              <a:rPr lang="en-US" dirty="0"/>
            </a:br>
            <a:r>
              <a:rPr lang="en-US" dirty="0"/>
              <a:t>	Frontiers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6479304" cy="4195481"/>
          </a:xfrm>
        </p:spPr>
        <p:txBody>
          <a:bodyPr>
            <a:normAutofit/>
          </a:bodyPr>
          <a:lstStyle/>
          <a:p>
            <a:r>
              <a:rPr lang="en-US" sz="2600" dirty="0"/>
              <a:t>France smashed into the awaiting German army.</a:t>
            </a:r>
          </a:p>
          <a:p>
            <a:r>
              <a:rPr lang="en-US" sz="2600" dirty="0"/>
              <a:t>They were gunned down by machine guns and artillery by the tens of thousands.</a:t>
            </a:r>
          </a:p>
          <a:p>
            <a:r>
              <a:rPr lang="en-US" sz="2600" dirty="0"/>
              <a:t>The army retreated in complete disarray.</a:t>
            </a:r>
          </a:p>
          <a:p>
            <a:r>
              <a:rPr lang="en-US" sz="2600" dirty="0"/>
              <a:t>One of the worst defeats in French history.</a:t>
            </a:r>
            <a:endParaRPr lang="en-US" sz="2200" dirty="0"/>
          </a:p>
          <a:p>
            <a:pPr lvl="2"/>
            <a:endParaRPr lang="en-US" sz="2200" dirty="0"/>
          </a:p>
          <a:p>
            <a:pPr lvl="1"/>
            <a:endParaRPr lang="en-US" sz="2400" dirty="0"/>
          </a:p>
        </p:txBody>
      </p:sp>
      <p:pic>
        <p:nvPicPr>
          <p:cNvPr id="9" name="Picture 2" descr="Image result for ww1 machine gun n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7" y="3671887"/>
            <a:ext cx="4572000" cy="318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45799C-2FF1-41A2-88BC-B04434806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242887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67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598556" cy="1400530"/>
          </a:xfrm>
        </p:spPr>
        <p:txBody>
          <a:bodyPr/>
          <a:lstStyle/>
          <a:p>
            <a:r>
              <a:rPr lang="en-US" dirty="0"/>
              <a:t>Notes: Tannenberg and</a:t>
            </a:r>
            <a:br>
              <a:rPr lang="en-US" dirty="0"/>
            </a:br>
            <a:r>
              <a:rPr lang="en-US" dirty="0"/>
              <a:t>	the </a:t>
            </a:r>
            <a:r>
              <a:rPr lang="en-US" dirty="0" err="1"/>
              <a:t>Masurian</a:t>
            </a:r>
            <a:r>
              <a:rPr lang="en-US" dirty="0"/>
              <a:t> Lakes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6479304" cy="4195481"/>
          </a:xfrm>
        </p:spPr>
        <p:txBody>
          <a:bodyPr>
            <a:normAutofit/>
          </a:bodyPr>
          <a:lstStyle/>
          <a:p>
            <a:r>
              <a:rPr lang="en-US" sz="2600" dirty="0"/>
              <a:t>Facing 750,000 Russians was only one German army—250,000 soldiers.</a:t>
            </a:r>
          </a:p>
          <a:p>
            <a:r>
              <a:rPr lang="en-US" sz="2600" dirty="0"/>
              <a:t>German high command again lost nerve and dispatched another army from the invasion of France.</a:t>
            </a:r>
          </a:p>
          <a:p>
            <a:r>
              <a:rPr lang="en-US" sz="2600" dirty="0"/>
              <a:t>Now the Russians, expecting light resistance, poorly equipped, ran into a fully armed German army.</a:t>
            </a:r>
            <a:endParaRPr lang="en-US" sz="2200" dirty="0"/>
          </a:p>
          <a:p>
            <a:pPr lvl="2"/>
            <a:endParaRPr lang="en-US" sz="2200" dirty="0"/>
          </a:p>
          <a:p>
            <a:pPr lvl="1"/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D75B06-F031-496A-B2C6-B4FD9424F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3464" y="4768107"/>
            <a:ext cx="4068536" cy="20898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CED82B-93CC-4821-ABF2-C92573BDF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3464" y="2388013"/>
            <a:ext cx="4068536" cy="23800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17E7B42-D573-4A9C-B0E9-1685B949CE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1639" y="0"/>
            <a:ext cx="4070361" cy="255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11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598556" cy="1400530"/>
          </a:xfrm>
        </p:spPr>
        <p:txBody>
          <a:bodyPr/>
          <a:lstStyle/>
          <a:p>
            <a:r>
              <a:rPr lang="en-US" dirty="0"/>
              <a:t>Notes: Tannenberg and</a:t>
            </a:r>
            <a:br>
              <a:rPr lang="en-US" dirty="0"/>
            </a:br>
            <a:r>
              <a:rPr lang="en-US" dirty="0"/>
              <a:t>	the </a:t>
            </a:r>
            <a:r>
              <a:rPr lang="en-US" dirty="0" err="1"/>
              <a:t>Masurian</a:t>
            </a:r>
            <a:r>
              <a:rPr lang="en-US" dirty="0"/>
              <a:t> Lakes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1" y="2052918"/>
            <a:ext cx="7018327" cy="4195481"/>
          </a:xfrm>
        </p:spPr>
        <p:txBody>
          <a:bodyPr>
            <a:normAutofit fontScale="92500"/>
          </a:bodyPr>
          <a:lstStyle/>
          <a:p>
            <a:r>
              <a:rPr lang="en-US" sz="2600" dirty="0"/>
              <a:t>Using its superior railways and the early onset of winter to its advantage, the German army crushed the Russian army at Tannenberg.</a:t>
            </a:r>
          </a:p>
          <a:p>
            <a:r>
              <a:rPr lang="en-US" sz="2600" dirty="0"/>
              <a:t>Trying to defend their retreat, Russian soldiers formed up again at the </a:t>
            </a:r>
            <a:r>
              <a:rPr lang="en-US" sz="2600" dirty="0" err="1"/>
              <a:t>Masurian</a:t>
            </a:r>
            <a:r>
              <a:rPr lang="en-US" sz="2600" dirty="0"/>
              <a:t> Lakes and were again crushed</a:t>
            </a:r>
          </a:p>
          <a:p>
            <a:r>
              <a:rPr lang="en-US" sz="2600" dirty="0"/>
              <a:t>Almost 300,000 Russian soldiers were lost. More were at risk had the Tenth army not arrived at the last moment to save them.</a:t>
            </a:r>
            <a:endParaRPr lang="en-US" sz="2200" dirty="0"/>
          </a:p>
          <a:p>
            <a:pPr lvl="2"/>
            <a:endParaRPr lang="en-US" sz="2200" dirty="0"/>
          </a:p>
          <a:p>
            <a:pPr lvl="1"/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D75B06-F031-496A-B2C6-B4FD9424F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3464" y="4768107"/>
            <a:ext cx="4068536" cy="20898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CED82B-93CC-4821-ABF2-C92573BDF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3464" y="2388013"/>
            <a:ext cx="4068536" cy="238009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17E7B42-D573-4A9C-B0E9-1685B949CE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1639" y="0"/>
            <a:ext cx="4070361" cy="2555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84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598556" cy="1400530"/>
          </a:xfrm>
        </p:spPr>
        <p:txBody>
          <a:bodyPr/>
          <a:lstStyle/>
          <a:p>
            <a:r>
              <a:rPr lang="en-US" dirty="0"/>
              <a:t>Notes: Battle of the Marne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1" y="2052918"/>
            <a:ext cx="6802439" cy="4195481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By September, only the German army was still on the move.</a:t>
            </a:r>
          </a:p>
          <a:p>
            <a:r>
              <a:rPr lang="en-US" sz="2600" dirty="0"/>
              <a:t>Having soundly defeated Russia and France, crushed Belgium, and advancing 100km into France, Germany seemed unstoppable.</a:t>
            </a:r>
          </a:p>
          <a:p>
            <a:r>
              <a:rPr lang="en-US" sz="2600" dirty="0"/>
              <a:t>But the invasion had been weakened. Rather than the 1.25 million soldiers originally planned, it was down to just 750,000</a:t>
            </a:r>
            <a:endParaRPr lang="en-US" sz="2200" dirty="0"/>
          </a:p>
          <a:p>
            <a:pPr lvl="2"/>
            <a:endParaRPr lang="en-US" sz="2200" dirty="0"/>
          </a:p>
          <a:p>
            <a:pPr lvl="1"/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704389-71E6-4BD5-93E8-7C5885863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50" y="4143375"/>
            <a:ext cx="4286250" cy="2714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A2D0B1-EC82-4789-B74E-2E4C2D08E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750" y="0"/>
            <a:ext cx="4286250" cy="24387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5060BF-F3E8-483B-9683-3BA4FFEF4F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750" y="2020740"/>
            <a:ext cx="428625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6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598556" cy="1400530"/>
          </a:xfrm>
        </p:spPr>
        <p:txBody>
          <a:bodyPr/>
          <a:lstStyle/>
          <a:p>
            <a:r>
              <a:rPr lang="en-US" dirty="0"/>
              <a:t>Notes: Battle of the Marne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1" y="2052918"/>
            <a:ext cx="6802439" cy="4195481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In almost full retreat, the French army rallied just 40km from Paris.</a:t>
            </a:r>
          </a:p>
          <a:p>
            <a:r>
              <a:rPr lang="en-US" sz="2600" dirty="0"/>
              <a:t>A gap had formed in the German line and the French attacked that gap in desperate need.</a:t>
            </a:r>
          </a:p>
          <a:p>
            <a:r>
              <a:rPr lang="en-US" sz="2600" dirty="0"/>
              <a:t>In the largest, bloodiest battle up to that moment in European history, The French prevailed.</a:t>
            </a:r>
          </a:p>
          <a:p>
            <a:r>
              <a:rPr lang="en-US" sz="2600" dirty="0"/>
              <a:t>Germany was halted.</a:t>
            </a:r>
          </a:p>
          <a:p>
            <a:r>
              <a:rPr lang="en-US" sz="2600" dirty="0"/>
              <a:t>500,000 soldiers were killed or wounded</a:t>
            </a:r>
            <a:endParaRPr lang="en-US" sz="2200" dirty="0"/>
          </a:p>
          <a:p>
            <a:pPr lvl="2"/>
            <a:endParaRPr lang="en-US" sz="2200" dirty="0"/>
          </a:p>
          <a:p>
            <a:pPr lvl="1"/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704389-71E6-4BD5-93E8-7C5885863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5750" y="4143375"/>
            <a:ext cx="4286250" cy="2714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A2D0B1-EC82-4789-B74E-2E4C2D08E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750" y="0"/>
            <a:ext cx="4286250" cy="24387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5060BF-F3E8-483B-9683-3BA4FFEF4F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5750" y="2020740"/>
            <a:ext cx="428625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60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598556" cy="1400530"/>
          </a:xfrm>
        </p:spPr>
        <p:txBody>
          <a:bodyPr/>
          <a:lstStyle/>
          <a:p>
            <a:r>
              <a:rPr lang="en-US" dirty="0"/>
              <a:t>Notes: Defense Wins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6479304" cy="4195481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The plans failed because it was easier to fight defense than offense in 1914.</a:t>
            </a:r>
          </a:p>
          <a:p>
            <a:r>
              <a:rPr lang="en-US" sz="2600" dirty="0"/>
              <a:t>Technologies like barbed wire, machine guns, and high-angle artillery were more of an advantage for defenders.</a:t>
            </a:r>
          </a:p>
          <a:p>
            <a:r>
              <a:rPr lang="en-US" sz="2600" dirty="0"/>
              <a:t>And yet the armies all swore that attacking would be the key to victory.</a:t>
            </a:r>
            <a:endParaRPr lang="en-US" sz="2200" dirty="0"/>
          </a:p>
          <a:p>
            <a:pPr lvl="2"/>
            <a:endParaRPr lang="en-US" sz="2200" dirty="0"/>
          </a:p>
          <a:p>
            <a:pPr lvl="1"/>
            <a:endParaRPr lang="en-US" sz="2400" dirty="0"/>
          </a:p>
        </p:txBody>
      </p:sp>
      <p:pic>
        <p:nvPicPr>
          <p:cNvPr id="7" name="Picture 2" descr="Image result for barbed wire ww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618" y="3769714"/>
            <a:ext cx="4609381" cy="3088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ww1 machine gun ne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617" y="557551"/>
            <a:ext cx="4609381" cy="3212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25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598556" cy="1400530"/>
          </a:xfrm>
        </p:spPr>
        <p:txBody>
          <a:bodyPr/>
          <a:lstStyle/>
          <a:p>
            <a:r>
              <a:rPr lang="en-US" dirty="0"/>
              <a:t>Notes: Strategic Considerations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6391501" cy="4195481"/>
          </a:xfrm>
        </p:spPr>
        <p:txBody>
          <a:bodyPr>
            <a:normAutofit/>
          </a:bodyPr>
          <a:lstStyle/>
          <a:p>
            <a:r>
              <a:rPr lang="en-US" sz="2600" dirty="0"/>
              <a:t>Germany would be the deciding country of the war.</a:t>
            </a:r>
          </a:p>
          <a:p>
            <a:r>
              <a:rPr lang="en-US" sz="2600" dirty="0"/>
              <a:t>Germany was surrounded</a:t>
            </a:r>
          </a:p>
          <a:p>
            <a:r>
              <a:rPr lang="en-US" sz="2600" dirty="0"/>
              <a:t>The Entente wanted to make sure that German forces were always too worried about both fronts to concentrate all forces on one front.</a:t>
            </a:r>
          </a:p>
          <a:p>
            <a:r>
              <a:rPr lang="en-US" sz="2600" dirty="0"/>
              <a:t>Germany wanted to create ways that it could concentrate its forces.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D68254-9BB6-47D8-B8DB-378C5E6EC2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750" y="2169658"/>
            <a:ext cx="466725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78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598556" cy="1400530"/>
          </a:xfrm>
        </p:spPr>
        <p:txBody>
          <a:bodyPr/>
          <a:lstStyle/>
          <a:p>
            <a:r>
              <a:rPr lang="en-US" dirty="0"/>
              <a:t>Germany: The Schlieffen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7039389" cy="4195481"/>
          </a:xfrm>
        </p:spPr>
        <p:txBody>
          <a:bodyPr>
            <a:normAutofit/>
          </a:bodyPr>
          <a:lstStyle/>
          <a:p>
            <a:r>
              <a:rPr lang="en-US" sz="2600" dirty="0"/>
              <a:t>Germany’s great war plan was to ignore Russia and destroy France before Russia got ready to fight.</a:t>
            </a:r>
          </a:p>
          <a:p>
            <a:r>
              <a:rPr lang="en-US" sz="2600" dirty="0"/>
              <a:t>The believed France would be easier to defeat than Russia but that Russia would take a while to get ready to fight.</a:t>
            </a:r>
          </a:p>
          <a:p>
            <a:r>
              <a:rPr lang="en-US" sz="2600" dirty="0"/>
              <a:t>This plan needed speed. It envisioned a defeat of France in just 40 days.</a:t>
            </a:r>
            <a:endParaRPr lang="en-US" sz="2200" dirty="0"/>
          </a:p>
          <a:p>
            <a:pPr lvl="1"/>
            <a:endParaRPr lang="en-US" sz="2400" dirty="0"/>
          </a:p>
        </p:txBody>
      </p:sp>
      <p:pic>
        <p:nvPicPr>
          <p:cNvPr id="3074" name="Picture 2" descr="Image result for schlieffen pl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701" y="1853247"/>
            <a:ext cx="4049299" cy="5004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584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598556" cy="1400530"/>
          </a:xfrm>
        </p:spPr>
        <p:txBody>
          <a:bodyPr/>
          <a:lstStyle/>
          <a:p>
            <a:r>
              <a:rPr lang="en-US" dirty="0"/>
              <a:t>Notes: The Schlieffen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7039390" cy="4195481"/>
          </a:xfrm>
        </p:spPr>
        <p:txBody>
          <a:bodyPr>
            <a:normAutofit lnSpcReduction="10000"/>
          </a:bodyPr>
          <a:lstStyle/>
          <a:p>
            <a:r>
              <a:rPr lang="en-US" sz="2600" dirty="0"/>
              <a:t>To achieve this speed, Germany needed to act decisively.</a:t>
            </a:r>
          </a:p>
          <a:p>
            <a:r>
              <a:rPr lang="en-US" sz="2600" dirty="0"/>
              <a:t>To avoid the French forts on the frontier, it would invade through neutral Belgium and attack the French army from behind.</a:t>
            </a:r>
          </a:p>
          <a:p>
            <a:r>
              <a:rPr lang="en-US" sz="2600" dirty="0"/>
              <a:t>Only a small force would hold off the French and Russian attacks while 1.25 million German soldiers would flank the French.</a:t>
            </a:r>
            <a:endParaRPr lang="en-US" sz="2400" dirty="0"/>
          </a:p>
          <a:p>
            <a:pPr marL="914400" lvl="2" indent="0">
              <a:buNone/>
            </a:pPr>
            <a:endParaRPr lang="en-US" sz="2200" dirty="0"/>
          </a:p>
          <a:p>
            <a:pPr lvl="1"/>
            <a:endParaRPr lang="en-US" sz="2400" dirty="0"/>
          </a:p>
        </p:txBody>
      </p:sp>
      <p:pic>
        <p:nvPicPr>
          <p:cNvPr id="3074" name="Picture 2" descr="Image result for schlieffen pl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702" y="1853249"/>
            <a:ext cx="4049298" cy="500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61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598556" cy="1400530"/>
          </a:xfrm>
        </p:spPr>
        <p:txBody>
          <a:bodyPr/>
          <a:lstStyle/>
          <a:p>
            <a:r>
              <a:rPr lang="en-US" dirty="0"/>
              <a:t>France: Plan XVII (17)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7469188" cy="4195481"/>
          </a:xfrm>
        </p:spPr>
        <p:txBody>
          <a:bodyPr>
            <a:normAutofit/>
          </a:bodyPr>
          <a:lstStyle/>
          <a:p>
            <a:r>
              <a:rPr lang="en-US" sz="2800" dirty="0"/>
              <a:t>France’s plan was even simpler than Germany’s but hardly as promising.</a:t>
            </a:r>
          </a:p>
          <a:p>
            <a:r>
              <a:rPr lang="en-US" sz="2800" dirty="0"/>
              <a:t>Plan 17 stated that France would attack the German frontier with its entire force “whatever the circumstances.”</a:t>
            </a:r>
          </a:p>
          <a:p>
            <a:r>
              <a:rPr lang="en-US" sz="2800" dirty="0"/>
              <a:t>This attack would pass through hilly, defensible terrain.</a:t>
            </a:r>
          </a:p>
          <a:p>
            <a:pPr lvl="2"/>
            <a:endParaRPr lang="en-US" sz="2200" dirty="0"/>
          </a:p>
          <a:p>
            <a:pPr lvl="1"/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0" y="1702753"/>
            <a:ext cx="3619500" cy="20691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AA342C-151B-41C7-BAD7-F38C558AB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0" y="3771900"/>
            <a:ext cx="36195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42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598556" cy="1400530"/>
          </a:xfrm>
        </p:spPr>
        <p:txBody>
          <a:bodyPr/>
          <a:lstStyle/>
          <a:p>
            <a:r>
              <a:rPr lang="en-US" dirty="0"/>
              <a:t>France: Plan XVII (17)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7469188" cy="4195481"/>
          </a:xfrm>
        </p:spPr>
        <p:txBody>
          <a:bodyPr>
            <a:normAutofit/>
          </a:bodyPr>
          <a:lstStyle/>
          <a:p>
            <a:r>
              <a:rPr lang="en-US" sz="2800" dirty="0"/>
              <a:t>France hoped Germany would have to desperately defend.</a:t>
            </a:r>
          </a:p>
          <a:p>
            <a:r>
              <a:rPr lang="en-US" sz="2800" dirty="0"/>
              <a:t>Germany would then not have the forces to respond to the Russian Steamroller invading from behind.</a:t>
            </a:r>
          </a:p>
          <a:p>
            <a:pPr lvl="2"/>
            <a:endParaRPr lang="en-US" sz="2200" dirty="0"/>
          </a:p>
          <a:p>
            <a:pPr lvl="1"/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0" y="1702753"/>
            <a:ext cx="3619500" cy="206914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AA342C-151B-41C7-BAD7-F38C558AB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0" y="3771900"/>
            <a:ext cx="36195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598556" cy="1400530"/>
          </a:xfrm>
        </p:spPr>
        <p:txBody>
          <a:bodyPr/>
          <a:lstStyle/>
          <a:p>
            <a:r>
              <a:rPr lang="en-US" dirty="0"/>
              <a:t>Notes: Russian Steamroller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6724412" cy="4195481"/>
          </a:xfrm>
        </p:spPr>
        <p:txBody>
          <a:bodyPr>
            <a:normAutofit fontScale="85000" lnSpcReduction="10000"/>
          </a:bodyPr>
          <a:lstStyle/>
          <a:p>
            <a:r>
              <a:rPr lang="en-US" sz="2600" dirty="0"/>
              <a:t>Russia’s army was huge but slow</a:t>
            </a:r>
          </a:p>
          <a:p>
            <a:r>
              <a:rPr lang="en-US" sz="2600" dirty="0"/>
              <a:t>Many believed that if it got to the field in fighting strength, it could defeat any army.</a:t>
            </a:r>
          </a:p>
          <a:p>
            <a:r>
              <a:rPr lang="en-US" sz="2600" dirty="0"/>
              <a:t>But speed was also key. If Russia was too slow, France might be gone before Russia was ready.</a:t>
            </a:r>
          </a:p>
          <a:p>
            <a:r>
              <a:rPr lang="en-US" sz="2600" dirty="0"/>
              <a:t>To support France, Russia raced the deployment of its first armies to Germany, half-ready but numbering 750,000 soldiers</a:t>
            </a:r>
          </a:p>
          <a:p>
            <a:r>
              <a:rPr lang="en-US" sz="2600" dirty="0"/>
              <a:t>Meanwhile, the great weight of its army would slowly pound Austro-Hungary to dust</a:t>
            </a:r>
            <a:endParaRPr lang="en-US" sz="2200" dirty="0"/>
          </a:p>
          <a:p>
            <a:pPr lvl="2"/>
            <a:endParaRPr lang="en-US" sz="2200" dirty="0"/>
          </a:p>
          <a:p>
            <a:pPr lvl="1"/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7724" y="421508"/>
            <a:ext cx="4362450" cy="3057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7724" y="3479033"/>
            <a:ext cx="4362450" cy="3378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43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598556" cy="1400530"/>
          </a:xfrm>
        </p:spPr>
        <p:txBody>
          <a:bodyPr/>
          <a:lstStyle/>
          <a:p>
            <a:r>
              <a:rPr lang="en-US" dirty="0"/>
              <a:t>The Plans Collapse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8B18C1-D520-4D58-B141-13D0DEDAC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8472" y="1776412"/>
            <a:ext cx="4363810" cy="32355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08CA388-DBBD-41B2-8CAD-6F210E921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4" y="1773412"/>
            <a:ext cx="4065928" cy="50845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1709BC7-B9AD-403B-9195-1CF7ED136E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8472" y="4396467"/>
            <a:ext cx="4680378" cy="24615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6F64AE-AD4A-4D91-B8ED-7E85861DE0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2282" y="1773412"/>
            <a:ext cx="3729718" cy="510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053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598556" cy="1400530"/>
          </a:xfrm>
        </p:spPr>
        <p:txBody>
          <a:bodyPr/>
          <a:lstStyle/>
          <a:p>
            <a:r>
              <a:rPr lang="en-US" dirty="0"/>
              <a:t>Notes: Battle of the </a:t>
            </a:r>
            <a:br>
              <a:rPr lang="en-US" dirty="0"/>
            </a:br>
            <a:r>
              <a:rPr lang="en-US" dirty="0"/>
              <a:t>	Frontiers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6479304" cy="4195481"/>
          </a:xfrm>
        </p:spPr>
        <p:txBody>
          <a:bodyPr>
            <a:normAutofit/>
          </a:bodyPr>
          <a:lstStyle/>
          <a:p>
            <a:r>
              <a:rPr lang="en-US" sz="2600" dirty="0"/>
              <a:t>On August 7</a:t>
            </a:r>
            <a:r>
              <a:rPr lang="en-US" sz="2600" baseline="30000" dirty="0"/>
              <a:t>th</a:t>
            </a:r>
            <a:r>
              <a:rPr lang="en-US" sz="2600" dirty="0"/>
              <a:t>, a million French soldiers crossed the German border.</a:t>
            </a:r>
          </a:p>
          <a:p>
            <a:r>
              <a:rPr lang="en-US" sz="2600" dirty="0"/>
              <a:t>Only one German army, 250,000 men awaited them.</a:t>
            </a:r>
          </a:p>
          <a:p>
            <a:r>
              <a:rPr lang="en-US" sz="2600" dirty="0"/>
              <a:t>German high command, losing its nerve, peeled another army from the Schlieffen plan to counter the French.</a:t>
            </a:r>
            <a:endParaRPr lang="en-US" sz="2200" dirty="0"/>
          </a:p>
          <a:p>
            <a:pPr lvl="2"/>
            <a:endParaRPr lang="en-US" sz="2200" dirty="0"/>
          </a:p>
          <a:p>
            <a:pPr lvl="1"/>
            <a:endParaRPr lang="en-US" sz="2400" dirty="0"/>
          </a:p>
        </p:txBody>
      </p:sp>
      <p:pic>
        <p:nvPicPr>
          <p:cNvPr id="9" name="Picture 2" descr="Image result for ww1 machine gun n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7" y="3671887"/>
            <a:ext cx="4572000" cy="318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45799C-2FF1-41A2-88BC-B04434806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242887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72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9117</TotalTime>
  <Words>787</Words>
  <Application>Microsoft Office PowerPoint</Application>
  <PresentationFormat>Widescreen</PresentationFormat>
  <Paragraphs>62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Wingdings 3</vt:lpstr>
      <vt:lpstr>Ion</vt:lpstr>
      <vt:lpstr>Notes: The War Plans</vt:lpstr>
      <vt:lpstr>Notes: Strategic Considerations</vt:lpstr>
      <vt:lpstr>Germany: The Schlieffen Plan</vt:lpstr>
      <vt:lpstr>Notes: The Schlieffen Plan</vt:lpstr>
      <vt:lpstr>France: Plan XVII (17)</vt:lpstr>
      <vt:lpstr>France: Plan XVII (17)</vt:lpstr>
      <vt:lpstr>Notes: Russian Steamroller</vt:lpstr>
      <vt:lpstr>The Plans Collapse</vt:lpstr>
      <vt:lpstr>Notes: Battle of the   Frontiers</vt:lpstr>
      <vt:lpstr>Notes: Battle of the   Frontiers</vt:lpstr>
      <vt:lpstr>Notes: Tannenberg and  the Masurian Lakes</vt:lpstr>
      <vt:lpstr>Notes: Tannenberg and  the Masurian Lakes</vt:lpstr>
      <vt:lpstr>Notes: Battle of the Marne</vt:lpstr>
      <vt:lpstr>Notes: Battle of the Marne</vt:lpstr>
      <vt:lpstr>Notes: Defense Wins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Derek</dc:creator>
  <cp:lastModifiedBy>teaco</cp:lastModifiedBy>
  <cp:revision>259</cp:revision>
  <dcterms:created xsi:type="dcterms:W3CDTF">2017-03-06T05:27:53Z</dcterms:created>
  <dcterms:modified xsi:type="dcterms:W3CDTF">2020-06-01T18:51:17Z</dcterms:modified>
</cp:coreProperties>
</file>