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2"/>
  </p:sldMasterIdLst>
  <p:notesMasterIdLst>
    <p:notesMasterId r:id="rId11"/>
  </p:notesMasterIdLst>
  <p:handoutMasterIdLst>
    <p:handoutMasterId r:id="rId12"/>
  </p:handoutMasterIdLst>
  <p:sldIdLst>
    <p:sldId id="267" r:id="rId3"/>
    <p:sldId id="278" r:id="rId4"/>
    <p:sldId id="280" r:id="rId5"/>
    <p:sldId id="279" r:id="rId6"/>
    <p:sldId id="282" r:id="rId7"/>
    <p:sldId id="283" r:id="rId8"/>
    <p:sldId id="284" r:id="rId9"/>
    <p:sldId id="285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15">
          <p15:clr>
            <a:srgbClr val="A4A3A4"/>
          </p15:clr>
        </p15:guide>
        <p15:guide id="3" orient="horz" pos="274">
          <p15:clr>
            <a:srgbClr val="A4A3A4"/>
          </p15:clr>
        </p15:guide>
        <p15:guide id="4" orient="horz" pos="3840">
          <p15:clr>
            <a:srgbClr val="A4A3A4"/>
          </p15:clr>
        </p15:guide>
        <p15:guide id="5" pos="3839">
          <p15:clr>
            <a:srgbClr val="A4A3A4"/>
          </p15:clr>
        </p15:guide>
        <p15:guide id="6" pos="6911">
          <p15:clr>
            <a:srgbClr val="A4A3A4"/>
          </p15:clr>
        </p15:guide>
        <p15:guide id="7" pos="7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1" autoAdjust="0"/>
  </p:normalViewPr>
  <p:slideViewPr>
    <p:cSldViewPr>
      <p:cViewPr varScale="1">
        <p:scale>
          <a:sx n="52" d="100"/>
          <a:sy n="52" d="100"/>
        </p:scale>
        <p:origin x="744" y="48"/>
      </p:cViewPr>
      <p:guideLst>
        <p:guide orient="horz" pos="2160"/>
        <p:guide orient="horz" pos="1015"/>
        <p:guide orient="horz" pos="274"/>
        <p:guide orient="horz" pos="3840"/>
        <p:guide pos="3839"/>
        <p:guide pos="6911"/>
        <p:guide pos="76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77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6E22E-288A-414B-A8DE-E4DBD03D5FC0}" type="datetimeFigureOut">
              <a:rPr lang="en-US"/>
              <a:t>4/6/2020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4579-D02A-4B51-B5DF-8EC449F77AC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9AE7E-E0F9-4C51-AD9A-F4C3A6E23BBF}" type="datetimeFigureOut">
              <a:rPr lang="en-US"/>
              <a:t>4/6/2020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74690-7256-4BB9-AC0F-97AEAE8CDE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ubtitle 2"/>
          <p:cNvSpPr>
            <a:spLocks noGrp="1"/>
          </p:cNvSpPr>
          <p:nvPr>
            <p:ph type="subTitle" idx="1"/>
          </p:nvPr>
        </p:nvSpPr>
        <p:spPr>
          <a:xfrm>
            <a:off x="1382103" y="3657123"/>
            <a:ext cx="9429931" cy="99107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43" name="Title 1"/>
          <p:cNvSpPr>
            <a:spLocks noGrp="1"/>
          </p:cNvSpPr>
          <p:nvPr>
            <p:ph type="ctrTitle"/>
          </p:nvPr>
        </p:nvSpPr>
        <p:spPr>
          <a:xfrm>
            <a:off x="1376792" y="1905003"/>
            <a:ext cx="9435241" cy="1625599"/>
          </a:xfrm>
        </p:spPr>
        <p:txBody>
          <a:bodyPr>
            <a:normAutofit/>
          </a:bodyPr>
          <a:lstStyle>
            <a:lvl1pPr algn="ctr">
              <a:lnSpc>
                <a:spcPct val="9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5800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047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434975"/>
            <a:ext cx="8413750" cy="566102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34563" y="434975"/>
            <a:ext cx="1168400" cy="5661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6623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185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668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030" y="3733800"/>
            <a:ext cx="9344765" cy="12192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30" y="990599"/>
            <a:ext cx="9344765" cy="2235203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7190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803400"/>
            <a:ext cx="4773956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803400"/>
            <a:ext cx="4773956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6129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986" y="2514600"/>
            <a:ext cx="4773956" cy="355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0049" y="1803400"/>
            <a:ext cx="4769806" cy="711200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514600"/>
            <a:ext cx="4773956" cy="355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945" y="1803400"/>
            <a:ext cx="4769806" cy="711200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2914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0667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3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803400"/>
            <a:ext cx="6602281" cy="4267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803400"/>
            <a:ext cx="2844060" cy="4267201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5901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8883" y="1803400"/>
            <a:ext cx="660228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803401"/>
            <a:ext cx="2844060" cy="41656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38739" y="1925320"/>
            <a:ext cx="6362567" cy="4023360"/>
          </a:xfrm>
          <a:solidFill>
            <a:schemeClr val="accent4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8691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3"/>
          <p:cNvGrpSpPr>
            <a:grpSpLocks/>
          </p:cNvGrpSpPr>
          <p:nvPr/>
        </p:nvGrpSpPr>
        <p:grpSpPr bwMode="ltGray">
          <a:xfrm>
            <a:off x="0" y="0"/>
            <a:ext cx="11110912" cy="6856413"/>
            <a:chOff x="0" y="0"/>
            <a:chExt cx="5759" cy="4319"/>
          </a:xfrm>
        </p:grpSpPr>
        <p:sp>
          <p:nvSpPr>
            <p:cNvPr id="13" name="Line 4"/>
            <p:cNvSpPr>
              <a:spLocks noChangeShapeType="1"/>
            </p:cNvSpPr>
            <p:nvPr/>
          </p:nvSpPr>
          <p:spPr bwMode="ltGray">
            <a:xfrm>
              <a:off x="0" y="144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ltGray">
            <a:xfrm>
              <a:off x="0" y="336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ltGray">
            <a:xfrm>
              <a:off x="0" y="528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ltGray">
            <a:xfrm>
              <a:off x="0" y="720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ltGray">
            <a:xfrm>
              <a:off x="0" y="912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ltGray">
            <a:xfrm>
              <a:off x="0" y="1104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ltGray">
            <a:xfrm>
              <a:off x="0" y="1296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ltGray">
            <a:xfrm>
              <a:off x="0" y="1488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ltGray">
            <a:xfrm>
              <a:off x="0" y="1680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ltGray">
            <a:xfrm>
              <a:off x="0" y="1872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ltGray">
            <a:xfrm>
              <a:off x="0" y="2064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ltGray">
            <a:xfrm>
              <a:off x="0" y="2256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ltGray">
            <a:xfrm>
              <a:off x="0" y="2448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ltGray">
            <a:xfrm>
              <a:off x="0" y="2640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8"/>
            <p:cNvSpPr>
              <a:spLocks noChangeShapeType="1"/>
            </p:cNvSpPr>
            <p:nvPr/>
          </p:nvSpPr>
          <p:spPr bwMode="ltGray">
            <a:xfrm>
              <a:off x="0" y="2832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ltGray">
            <a:xfrm>
              <a:off x="0" y="3024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0"/>
            <p:cNvSpPr>
              <a:spLocks noChangeShapeType="1"/>
            </p:cNvSpPr>
            <p:nvPr/>
          </p:nvSpPr>
          <p:spPr bwMode="ltGray">
            <a:xfrm>
              <a:off x="0" y="3216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1"/>
            <p:cNvSpPr>
              <a:spLocks noChangeShapeType="1"/>
            </p:cNvSpPr>
            <p:nvPr/>
          </p:nvSpPr>
          <p:spPr bwMode="ltGray">
            <a:xfrm>
              <a:off x="0" y="3408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ltGray">
            <a:xfrm>
              <a:off x="0" y="3600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3"/>
            <p:cNvSpPr>
              <a:spLocks noChangeShapeType="1"/>
            </p:cNvSpPr>
            <p:nvPr/>
          </p:nvSpPr>
          <p:spPr bwMode="ltGray">
            <a:xfrm>
              <a:off x="0" y="3792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ltGray">
            <a:xfrm>
              <a:off x="0" y="3984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5"/>
            <p:cNvSpPr>
              <a:spLocks noChangeShapeType="1"/>
            </p:cNvSpPr>
            <p:nvPr/>
          </p:nvSpPr>
          <p:spPr bwMode="ltGray">
            <a:xfrm>
              <a:off x="0" y="4176"/>
              <a:ext cx="5759" cy="0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6"/>
            <p:cNvSpPr>
              <a:spLocks noChangeShapeType="1"/>
            </p:cNvSpPr>
            <p:nvPr/>
          </p:nvSpPr>
          <p:spPr bwMode="ltGray">
            <a:xfrm>
              <a:off x="14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ltGray">
            <a:xfrm>
              <a:off x="33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8"/>
            <p:cNvSpPr>
              <a:spLocks noChangeShapeType="1"/>
            </p:cNvSpPr>
            <p:nvPr/>
          </p:nvSpPr>
          <p:spPr bwMode="ltGray">
            <a:xfrm>
              <a:off x="52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29"/>
            <p:cNvSpPr>
              <a:spLocks noChangeShapeType="1"/>
            </p:cNvSpPr>
            <p:nvPr/>
          </p:nvSpPr>
          <p:spPr bwMode="ltGray">
            <a:xfrm>
              <a:off x="72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0"/>
            <p:cNvSpPr>
              <a:spLocks noChangeShapeType="1"/>
            </p:cNvSpPr>
            <p:nvPr/>
          </p:nvSpPr>
          <p:spPr bwMode="ltGray">
            <a:xfrm>
              <a:off x="91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1"/>
            <p:cNvSpPr>
              <a:spLocks noChangeShapeType="1"/>
            </p:cNvSpPr>
            <p:nvPr/>
          </p:nvSpPr>
          <p:spPr bwMode="ltGray">
            <a:xfrm>
              <a:off x="110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2"/>
            <p:cNvSpPr>
              <a:spLocks noChangeShapeType="1"/>
            </p:cNvSpPr>
            <p:nvPr/>
          </p:nvSpPr>
          <p:spPr bwMode="ltGray">
            <a:xfrm>
              <a:off x="129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3"/>
            <p:cNvSpPr>
              <a:spLocks noChangeShapeType="1"/>
            </p:cNvSpPr>
            <p:nvPr/>
          </p:nvSpPr>
          <p:spPr bwMode="ltGray">
            <a:xfrm>
              <a:off x="148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4"/>
            <p:cNvSpPr>
              <a:spLocks noChangeShapeType="1"/>
            </p:cNvSpPr>
            <p:nvPr/>
          </p:nvSpPr>
          <p:spPr bwMode="ltGray">
            <a:xfrm>
              <a:off x="168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5"/>
            <p:cNvSpPr>
              <a:spLocks noChangeShapeType="1"/>
            </p:cNvSpPr>
            <p:nvPr/>
          </p:nvSpPr>
          <p:spPr bwMode="ltGray">
            <a:xfrm>
              <a:off x="187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6"/>
            <p:cNvSpPr>
              <a:spLocks noChangeShapeType="1"/>
            </p:cNvSpPr>
            <p:nvPr/>
          </p:nvSpPr>
          <p:spPr bwMode="ltGray">
            <a:xfrm>
              <a:off x="206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37"/>
            <p:cNvSpPr>
              <a:spLocks noChangeShapeType="1"/>
            </p:cNvSpPr>
            <p:nvPr/>
          </p:nvSpPr>
          <p:spPr bwMode="ltGray">
            <a:xfrm>
              <a:off x="225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38"/>
            <p:cNvSpPr>
              <a:spLocks noChangeShapeType="1"/>
            </p:cNvSpPr>
            <p:nvPr/>
          </p:nvSpPr>
          <p:spPr bwMode="ltGray">
            <a:xfrm>
              <a:off x="244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39"/>
            <p:cNvSpPr>
              <a:spLocks noChangeShapeType="1"/>
            </p:cNvSpPr>
            <p:nvPr/>
          </p:nvSpPr>
          <p:spPr bwMode="ltGray">
            <a:xfrm>
              <a:off x="264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0"/>
            <p:cNvSpPr>
              <a:spLocks noChangeShapeType="1"/>
            </p:cNvSpPr>
            <p:nvPr/>
          </p:nvSpPr>
          <p:spPr bwMode="ltGray">
            <a:xfrm>
              <a:off x="283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1"/>
            <p:cNvSpPr>
              <a:spLocks noChangeShapeType="1"/>
            </p:cNvSpPr>
            <p:nvPr/>
          </p:nvSpPr>
          <p:spPr bwMode="ltGray">
            <a:xfrm>
              <a:off x="302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ltGray">
            <a:xfrm>
              <a:off x="321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ltGray">
            <a:xfrm>
              <a:off x="340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44"/>
            <p:cNvSpPr>
              <a:spLocks noChangeShapeType="1"/>
            </p:cNvSpPr>
            <p:nvPr/>
          </p:nvSpPr>
          <p:spPr bwMode="ltGray">
            <a:xfrm>
              <a:off x="360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ltGray">
            <a:xfrm>
              <a:off x="379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46"/>
            <p:cNvSpPr>
              <a:spLocks noChangeShapeType="1"/>
            </p:cNvSpPr>
            <p:nvPr/>
          </p:nvSpPr>
          <p:spPr bwMode="ltGray">
            <a:xfrm>
              <a:off x="398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7"/>
            <p:cNvSpPr>
              <a:spLocks noChangeShapeType="1"/>
            </p:cNvSpPr>
            <p:nvPr/>
          </p:nvSpPr>
          <p:spPr bwMode="ltGray">
            <a:xfrm>
              <a:off x="417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48"/>
            <p:cNvSpPr>
              <a:spLocks noChangeShapeType="1"/>
            </p:cNvSpPr>
            <p:nvPr/>
          </p:nvSpPr>
          <p:spPr bwMode="ltGray">
            <a:xfrm>
              <a:off x="436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49"/>
            <p:cNvSpPr>
              <a:spLocks noChangeShapeType="1"/>
            </p:cNvSpPr>
            <p:nvPr/>
          </p:nvSpPr>
          <p:spPr bwMode="ltGray">
            <a:xfrm>
              <a:off x="456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0"/>
            <p:cNvSpPr>
              <a:spLocks noChangeShapeType="1"/>
            </p:cNvSpPr>
            <p:nvPr/>
          </p:nvSpPr>
          <p:spPr bwMode="ltGray">
            <a:xfrm>
              <a:off x="475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1"/>
            <p:cNvSpPr>
              <a:spLocks noChangeShapeType="1"/>
            </p:cNvSpPr>
            <p:nvPr/>
          </p:nvSpPr>
          <p:spPr bwMode="ltGray">
            <a:xfrm>
              <a:off x="494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52"/>
            <p:cNvSpPr>
              <a:spLocks noChangeShapeType="1"/>
            </p:cNvSpPr>
            <p:nvPr/>
          </p:nvSpPr>
          <p:spPr bwMode="ltGray">
            <a:xfrm>
              <a:off x="513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53"/>
            <p:cNvSpPr>
              <a:spLocks noChangeShapeType="1"/>
            </p:cNvSpPr>
            <p:nvPr/>
          </p:nvSpPr>
          <p:spPr bwMode="ltGray">
            <a:xfrm>
              <a:off x="532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54"/>
            <p:cNvSpPr>
              <a:spLocks noChangeShapeType="1"/>
            </p:cNvSpPr>
            <p:nvPr/>
          </p:nvSpPr>
          <p:spPr bwMode="ltGray">
            <a:xfrm>
              <a:off x="552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55"/>
            <p:cNvSpPr>
              <a:spLocks noChangeShapeType="1"/>
            </p:cNvSpPr>
            <p:nvPr/>
          </p:nvSpPr>
          <p:spPr bwMode="ltGray">
            <a:xfrm>
              <a:off x="571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6">
                  <a:lumMod val="20000"/>
                  <a:lumOff val="8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2" name="Picture 56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912" y="0"/>
            <a:ext cx="1079500" cy="6858000"/>
          </a:xfrm>
          <a:prstGeom prst="rect">
            <a:avLst/>
          </a:prstGeom>
          <a:noFill/>
          <a:ln w="9525">
            <a:solidFill>
              <a:schemeClr val="bg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36898" y="6172200"/>
            <a:ext cx="121888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2" y="6172200"/>
            <a:ext cx="741487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58928" y="617220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803400"/>
            <a:ext cx="975106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980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accent5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accent5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accent5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accent5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accent5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accent5"/>
        </a:buClr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accent5"/>
        </a:buClr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accent5"/>
        </a:buClr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accent5"/>
        </a:buClr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/>
              <a:t>Industrial Revolution- </a:t>
            </a:r>
            <a:br>
              <a:rPr lang="en-US" sz="8000" dirty="0"/>
            </a:br>
            <a:r>
              <a:rPr lang="en-US" sz="8000" dirty="0"/>
              <a:t>Working Conditions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4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Migration to the Cities</a:t>
            </a:r>
          </a:p>
          <a:p>
            <a:pPr lvl="1"/>
            <a:r>
              <a:rPr lang="en-US" sz="2400" dirty="0"/>
              <a:t>Urbanization</a:t>
            </a:r>
          </a:p>
          <a:p>
            <a:r>
              <a:rPr lang="en-US" sz="2800" dirty="0"/>
              <a:t>Working Class Neighborhoods</a:t>
            </a:r>
          </a:p>
          <a:p>
            <a:r>
              <a:rPr lang="en-US" sz="2800" dirty="0"/>
              <a:t>Pollution </a:t>
            </a:r>
          </a:p>
          <a:p>
            <a:pPr lvl="1"/>
            <a:r>
              <a:rPr lang="en-US" sz="2400" dirty="0"/>
              <a:t>Disease</a:t>
            </a:r>
          </a:p>
          <a:p>
            <a:r>
              <a:rPr lang="en-US" sz="2800" dirty="0"/>
              <a:t>Life Expectancy </a:t>
            </a:r>
          </a:p>
          <a:p>
            <a:endParaRPr lang="en-US" sz="2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Development of British Cities</a:t>
            </a:r>
          </a:p>
        </p:txBody>
      </p:sp>
    </p:spTree>
    <p:extLst>
      <p:ext uri="{BB962C8B-B14F-4D97-AF65-F5344CB8AC3E}">
        <p14:creationId xmlns:p14="http://schemas.microsoft.com/office/powerpoint/2010/main" val="101646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British political ideology was a Laissez Faire or a free market system. </a:t>
            </a:r>
          </a:p>
          <a:p>
            <a:pPr lvl="1"/>
            <a:r>
              <a:rPr lang="en-US" sz="2400" dirty="0"/>
              <a:t>Government played zero to a very little role in the economy</a:t>
            </a:r>
          </a:p>
          <a:p>
            <a:r>
              <a:rPr lang="en-US" sz="2800" dirty="0"/>
              <a:t>Owners created the expectations of the workers</a:t>
            </a:r>
          </a:p>
          <a:p>
            <a:pPr lvl="1"/>
            <a:r>
              <a:rPr lang="en-US" sz="2400" dirty="0"/>
              <a:t>No worker rights</a:t>
            </a:r>
          </a:p>
          <a:p>
            <a:pPr lvl="1"/>
            <a:r>
              <a:rPr lang="en-US" sz="2400" dirty="0"/>
              <a:t>Low pay</a:t>
            </a:r>
          </a:p>
          <a:p>
            <a:pPr lvl="1"/>
            <a:r>
              <a:rPr lang="en-US" sz="2400" dirty="0"/>
              <a:t>Long hours</a:t>
            </a:r>
          </a:p>
          <a:p>
            <a:pPr lvl="1"/>
            <a:r>
              <a:rPr lang="en-US" sz="2400" dirty="0"/>
              <a:t>Dangerous conditions</a:t>
            </a:r>
          </a:p>
          <a:p>
            <a:pPr lvl="2"/>
            <a:r>
              <a:rPr lang="en-US" sz="2000" dirty="0"/>
              <a:t>Accidents </a:t>
            </a:r>
          </a:p>
          <a:p>
            <a:pPr lvl="1"/>
            <a:r>
              <a:rPr lang="en-US" sz="2400" dirty="0"/>
              <a:t>Children labor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0131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Worked in areas where adults could fit due to their size</a:t>
            </a:r>
          </a:p>
          <a:p>
            <a:pPr lvl="1"/>
            <a:r>
              <a:rPr lang="en-US" sz="2400" dirty="0"/>
              <a:t>In between machines to change interchangeable parts</a:t>
            </a:r>
          </a:p>
          <a:p>
            <a:pPr lvl="1"/>
            <a:r>
              <a:rPr lang="en-US" sz="2400" dirty="0"/>
              <a:t>Mining in small tunnels </a:t>
            </a:r>
          </a:p>
          <a:p>
            <a:pPr lvl="1"/>
            <a:r>
              <a:rPr lang="en-US" sz="2400" dirty="0"/>
              <a:t>Chimney Sweeps</a:t>
            </a:r>
          </a:p>
          <a:p>
            <a:r>
              <a:rPr lang="en-US" sz="2800" dirty="0"/>
              <a:t>Low or No Pay</a:t>
            </a:r>
          </a:p>
          <a:p>
            <a:r>
              <a:rPr lang="en-US" sz="2800" dirty="0"/>
              <a:t>Child labor accidents </a:t>
            </a:r>
          </a:p>
          <a:p>
            <a:pPr lvl="1"/>
            <a:r>
              <a:rPr lang="en-US" sz="2400" dirty="0" err="1"/>
              <a:t>Huskar</a:t>
            </a:r>
            <a:r>
              <a:rPr lang="en-US" sz="2400" dirty="0"/>
              <a:t> Pit</a:t>
            </a:r>
          </a:p>
          <a:p>
            <a:pPr lvl="1"/>
            <a:r>
              <a:rPr lang="en-US" sz="2400" dirty="0"/>
              <a:t>English Mine Act of 1852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Labor</a:t>
            </a:r>
          </a:p>
        </p:txBody>
      </p:sp>
    </p:spTree>
    <p:extLst>
      <p:ext uri="{BB962C8B-B14F-4D97-AF65-F5344CB8AC3E}">
        <p14:creationId xmlns:p14="http://schemas.microsoft.com/office/powerpoint/2010/main" val="336049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History on US Trade Unions</a:t>
            </a:r>
          </a:p>
          <a:p>
            <a:pPr lvl="1"/>
            <a:r>
              <a:rPr lang="en-US" sz="2400" dirty="0"/>
              <a:t>Rail Road Workers</a:t>
            </a:r>
          </a:p>
          <a:p>
            <a:pPr lvl="1"/>
            <a:r>
              <a:rPr lang="en-US" sz="2400" dirty="0"/>
              <a:t>AFL</a:t>
            </a:r>
          </a:p>
          <a:p>
            <a:pPr lvl="2"/>
            <a:r>
              <a:rPr lang="en-US" sz="2000" dirty="0"/>
              <a:t>What did AFL want?</a:t>
            </a:r>
          </a:p>
          <a:p>
            <a:r>
              <a:rPr lang="en-US" sz="2800" dirty="0"/>
              <a:t>Strikes</a:t>
            </a:r>
          </a:p>
          <a:p>
            <a:r>
              <a:rPr lang="en-US" sz="2800" dirty="0"/>
              <a:t>Garment Worker Strike of 1909</a:t>
            </a:r>
          </a:p>
          <a:p>
            <a:pPr lvl="1"/>
            <a:r>
              <a:rPr lang="en-US" sz="2400" dirty="0"/>
              <a:t>Triangle Shirtwaist Company did not settle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States: Strike and Unions</a:t>
            </a:r>
          </a:p>
        </p:txBody>
      </p:sp>
    </p:spTree>
    <p:extLst>
      <p:ext uri="{BB962C8B-B14F-4D97-AF65-F5344CB8AC3E}">
        <p14:creationId xmlns:p14="http://schemas.microsoft.com/office/powerpoint/2010/main" val="373235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Brief overview of the building</a:t>
            </a:r>
          </a:p>
          <a:p>
            <a:pPr lvl="1"/>
            <a:r>
              <a:rPr lang="en-US" sz="2400" dirty="0"/>
              <a:t>Many problems existed </a:t>
            </a:r>
          </a:p>
          <a:p>
            <a:r>
              <a:rPr lang="en-US" sz="2800" dirty="0"/>
              <a:t>Fire</a:t>
            </a:r>
          </a:p>
          <a:p>
            <a:pPr lvl="1"/>
            <a:r>
              <a:rPr lang="en-US" sz="2400" dirty="0"/>
              <a:t>Cause?</a:t>
            </a:r>
          </a:p>
          <a:p>
            <a:pPr lvl="1"/>
            <a:r>
              <a:rPr lang="en-US" sz="2400" dirty="0"/>
              <a:t>Prevention Measures?</a:t>
            </a:r>
          </a:p>
          <a:p>
            <a:pPr lvl="1"/>
            <a:r>
              <a:rPr lang="en-US" sz="2400" dirty="0"/>
              <a:t>What happened during the Fire?</a:t>
            </a:r>
          </a:p>
          <a:p>
            <a:r>
              <a:rPr lang="en-US" sz="2800" dirty="0"/>
              <a:t>How did the victims died?</a:t>
            </a:r>
          </a:p>
          <a:p>
            <a:r>
              <a:rPr lang="en-US" sz="2800" dirty="0"/>
              <a:t>Effects from the Fire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Shirtwaist Factory Fire</a:t>
            </a:r>
          </a:p>
        </p:txBody>
      </p:sp>
    </p:spTree>
    <p:extLst>
      <p:ext uri="{BB962C8B-B14F-4D97-AF65-F5344CB8AC3E}">
        <p14:creationId xmlns:p14="http://schemas.microsoft.com/office/powerpoint/2010/main" val="74376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FAF8E2-D224-4EC1-BCBC-C5D21AB9A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New York City enacted the Sullivan-Hoey Fire Prevention Law of 1911</a:t>
            </a:r>
          </a:p>
          <a:p>
            <a:r>
              <a:rPr lang="en-US" sz="2800" dirty="0"/>
              <a:t> New York State legislatives created the Factory Investigating Commission</a:t>
            </a:r>
          </a:p>
          <a:p>
            <a:pPr lvl="1"/>
            <a:r>
              <a:rPr lang="en-US" sz="2400" dirty="0"/>
              <a:t>a watchdog agency that had sweeping powers to probe labor conditions throughout the state</a:t>
            </a:r>
          </a:p>
          <a:p>
            <a:r>
              <a:rPr lang="en-US" sz="2800" dirty="0"/>
              <a:t>The New York Reform Political Party</a:t>
            </a:r>
          </a:p>
          <a:p>
            <a:r>
              <a:rPr lang="en-US" sz="2800" dirty="0"/>
              <a:t>Fair Labor Standards Act of 1935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00BF58-2CF9-4F6F-8126-A72FE38B2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States Government Intervention</a:t>
            </a:r>
          </a:p>
        </p:txBody>
      </p:sp>
    </p:spTree>
    <p:extLst>
      <p:ext uri="{BB962C8B-B14F-4D97-AF65-F5344CB8AC3E}">
        <p14:creationId xmlns:p14="http://schemas.microsoft.com/office/powerpoint/2010/main" val="136870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7E29C1-9150-40B3-A5EA-3C1DF3FA8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905000"/>
            <a:ext cx="9751060" cy="4267200"/>
          </a:xfrm>
        </p:spPr>
        <p:txBody>
          <a:bodyPr/>
          <a:lstStyle/>
          <a:p>
            <a:endParaRPr lang="en-US" dirty="0"/>
          </a:p>
          <a:p>
            <a:pPr lvl="1"/>
            <a:r>
              <a:rPr lang="en-US" sz="3600" dirty="0"/>
              <a:t>You will write two paragraphs that summarizes the lesson with details from the lecture.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5CA102-84DF-4AB9-83C8-806036022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533400"/>
            <a:ext cx="9751060" cy="1168400"/>
          </a:xfrm>
        </p:spPr>
        <p:txBody>
          <a:bodyPr/>
          <a:lstStyle/>
          <a:p>
            <a:r>
              <a:rPr lang="en-US" dirty="0"/>
              <a:t>Assignment:</a:t>
            </a:r>
          </a:p>
        </p:txBody>
      </p:sp>
    </p:spTree>
    <p:extLst>
      <p:ext uri="{BB962C8B-B14F-4D97-AF65-F5344CB8AC3E}">
        <p14:creationId xmlns:p14="http://schemas.microsoft.com/office/powerpoint/2010/main" val="208562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ules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ules design template" id="{FF6A9B0F-C8B8-4CC7-884F-ED15A6D8506E}" vid="{22252C17-64FB-4EF8-9329-A5DD51CEEA56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0BA44C2-DD02-4728-BB84-A46183D4F9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Rules design slides</Template>
  <TotalTime>0</TotalTime>
  <Words>237</Words>
  <Application>Microsoft Office PowerPoint</Application>
  <PresentationFormat>Custom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Palatino Linotype</vt:lpstr>
      <vt:lpstr>Wingdings</vt:lpstr>
      <vt:lpstr>Rules design template</vt:lpstr>
      <vt:lpstr>Industrial Revolution-  Working Conditions </vt:lpstr>
      <vt:lpstr>Development of British Cities</vt:lpstr>
      <vt:lpstr>Working Conditions</vt:lpstr>
      <vt:lpstr>Child Labor</vt:lpstr>
      <vt:lpstr>United States: Strike and Unions</vt:lpstr>
      <vt:lpstr>Triangle Shirtwaist Factory Fire</vt:lpstr>
      <vt:lpstr>United States Government Intervention</vt:lpstr>
      <vt:lpstr>Assignment: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2020-04-06T18:54:52Z</dcterms:created>
  <dcterms:modified xsi:type="dcterms:W3CDTF">2020-04-06T22:42:19Z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TC034605549991</vt:lpwstr>
  </property>
</Properties>
</file>