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92" r:id="rId2"/>
    <p:sldId id="400" r:id="rId3"/>
    <p:sldId id="402" r:id="rId4"/>
    <p:sldId id="407" r:id="rId5"/>
    <p:sldId id="408" r:id="rId6"/>
    <p:sldId id="409" r:id="rId7"/>
    <p:sldId id="410" r:id="rId8"/>
    <p:sldId id="411" r:id="rId9"/>
    <p:sldId id="404" r:id="rId10"/>
    <p:sldId id="405" r:id="rId11"/>
    <p:sldId id="403" r:id="rId12"/>
    <p:sldId id="393" r:id="rId13"/>
    <p:sldId id="394" r:id="rId14"/>
    <p:sldId id="395" r:id="rId15"/>
    <p:sldId id="396" r:id="rId16"/>
    <p:sldId id="397" r:id="rId17"/>
    <p:sldId id="40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t, Derek    IHS - Long Term Sub" initials="BDI-LTS" lastIdx="1" clrIdx="0">
    <p:extLst>
      <p:ext uri="{19B8F6BF-5375-455C-9EA6-DF929625EA0E}">
        <p15:presenceInfo xmlns:p15="http://schemas.microsoft.com/office/powerpoint/2012/main" userId="S-1-5-21-2461959177-2891581397-3251602476-259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World War One Begins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604962"/>
            <a:ext cx="6477000" cy="3648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4963"/>
            <a:ext cx="2859078" cy="3337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977" y="5255550"/>
            <a:ext cx="2614523" cy="1602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40114"/>
            <a:ext cx="2857500" cy="2417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413" y="1604963"/>
            <a:ext cx="2871641" cy="3053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4500" y="4207669"/>
            <a:ext cx="2857500" cy="26503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500" y="5253037"/>
            <a:ext cx="3889726" cy="160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0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7420992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Europe’s peace was built on a delicate balance of power.</a:t>
            </a:r>
          </a:p>
          <a:p>
            <a:r>
              <a:rPr lang="en-US" sz="2800" dirty="0"/>
              <a:t>That balance had been broken by the unification of Germany in 1871</a:t>
            </a:r>
          </a:p>
          <a:p>
            <a:r>
              <a:rPr lang="en-US" sz="2800" dirty="0"/>
              <a:t>Fear of Germany drove France, Russia, and Britain to join together in an alliance against it.</a:t>
            </a:r>
          </a:p>
          <a:p>
            <a:r>
              <a:rPr lang="en-US" sz="2800" dirty="0"/>
              <a:t>Germany had allied to Austro-Hungary in response.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2" descr="Image result for europe 1914">
            <a:extLst>
              <a:ext uri="{FF2B5EF4-FFF2-40B4-BE49-F238E27FC236}">
                <a16:creationId xmlns:a16="http://schemas.microsoft.com/office/drawing/2014/main" id="{4B88017E-42C9-4F63-8850-D69B01FED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574" y="1674938"/>
            <a:ext cx="3667696" cy="261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1DC7DD-56A0-4397-B688-796E1174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573" y="4289773"/>
            <a:ext cx="3667697" cy="256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Notes: Meet the Gang</a:t>
            </a:r>
          </a:p>
        </p:txBody>
      </p:sp>
      <p:pic>
        <p:nvPicPr>
          <p:cNvPr id="1026" name="Picture 2" descr="Image result for europe 1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3" y="1152983"/>
            <a:ext cx="8776446" cy="625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6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franco prussian war sold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58" y="4443477"/>
            <a:ext cx="4506042" cy="24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Meet the Gang: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916613" cy="4195481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Germany was 39 different states before 1871.</a:t>
            </a:r>
          </a:p>
          <a:p>
            <a:r>
              <a:rPr lang="en-US" sz="2600" dirty="0"/>
              <a:t>Now it was the most powerful state in Europe.</a:t>
            </a:r>
          </a:p>
          <a:p>
            <a:r>
              <a:rPr lang="en-US" sz="2600" dirty="0"/>
              <a:t>Germany was ruled by the Kaiser Wilhelm II, who was loud and militaristic.</a:t>
            </a:r>
          </a:p>
          <a:p>
            <a:r>
              <a:rPr lang="en-US" sz="2600" dirty="0"/>
              <a:t>Germany felt that it should be recognized as the great state of Europe.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5" y="1262127"/>
            <a:ext cx="5095875" cy="3181350"/>
          </a:xfrm>
          <a:prstGeom prst="rect">
            <a:avLst/>
          </a:prstGeom>
        </p:spPr>
      </p:pic>
      <p:pic>
        <p:nvPicPr>
          <p:cNvPr id="1026" name="Picture 2" descr="File:Kohner - Kaiser Wilhelm 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443477"/>
            <a:ext cx="1632524" cy="24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Meet the Gang: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916613" cy="4195481"/>
          </a:xfrm>
        </p:spPr>
        <p:txBody>
          <a:bodyPr>
            <a:normAutofit/>
          </a:bodyPr>
          <a:lstStyle/>
          <a:p>
            <a:r>
              <a:rPr lang="en-US" sz="2400" dirty="0"/>
              <a:t>France had been defeated by Germany in 1870 and two of its provinces, Alsace-Lorraine, were taken by Germany.</a:t>
            </a:r>
          </a:p>
          <a:p>
            <a:r>
              <a:rPr lang="en-US" sz="2400" dirty="0"/>
              <a:t>France was obsessed with gaining them back.</a:t>
            </a:r>
          </a:p>
          <a:p>
            <a:r>
              <a:rPr lang="en-US" sz="2400" dirty="0"/>
              <a:t>So even while France was a democracy, there was an enormous amount of French militarism.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5" y="1262127"/>
            <a:ext cx="5095875" cy="3181350"/>
          </a:xfrm>
          <a:prstGeom prst="rect">
            <a:avLst/>
          </a:prstGeom>
        </p:spPr>
      </p:pic>
      <p:pic>
        <p:nvPicPr>
          <p:cNvPr id="2050" name="Picture 2" descr="Image result for french army 19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828" y="4443477"/>
            <a:ext cx="3102171" cy="24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25" y="4435421"/>
            <a:ext cx="2446886" cy="242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Meet the Gang: Britain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916613" cy="4195481"/>
          </a:xfrm>
        </p:spPr>
        <p:txBody>
          <a:bodyPr>
            <a:normAutofit/>
          </a:bodyPr>
          <a:lstStyle/>
          <a:p>
            <a:r>
              <a:rPr lang="en-US" sz="2400" dirty="0"/>
              <a:t>Britain ruled the largest empire to EVER exist.</a:t>
            </a:r>
          </a:p>
          <a:p>
            <a:r>
              <a:rPr lang="en-US" sz="2400" dirty="0"/>
              <a:t>Britain is an island and liked to pretend it wasn’t part of Europe.</a:t>
            </a:r>
          </a:p>
          <a:p>
            <a:r>
              <a:rPr lang="en-US" sz="2400" dirty="0"/>
              <a:t>It could do this because it had the largest fleet in the world.</a:t>
            </a:r>
          </a:p>
          <a:p>
            <a:r>
              <a:rPr lang="en-US" sz="2400" dirty="0"/>
              <a:t>Germany’s stated goal to build the greatest fleet on Earth deeply troubled Britain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5" y="1262127"/>
            <a:ext cx="5095875" cy="3181350"/>
          </a:xfrm>
          <a:prstGeom prst="rect">
            <a:avLst/>
          </a:prstGeom>
        </p:spPr>
      </p:pic>
      <p:pic>
        <p:nvPicPr>
          <p:cNvPr id="9" name="Picture 2" descr="Image result for british naval 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689" y="4443477"/>
            <a:ext cx="3822311" cy="24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lord hald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6" y="4443477"/>
            <a:ext cx="1935191" cy="24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89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255" y="4423548"/>
            <a:ext cx="2881745" cy="2434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Meet the Gang: Austro-Hungary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916613" cy="4195481"/>
          </a:xfrm>
        </p:spPr>
        <p:txBody>
          <a:bodyPr>
            <a:normAutofit/>
          </a:bodyPr>
          <a:lstStyle/>
          <a:p>
            <a:r>
              <a:rPr lang="en-US" sz="2400" dirty="0"/>
              <a:t>Austro-Hungary was an old empire. It was not nationalistic and in fact contained over a dozen nations, all ruled by the German Austrians.</a:t>
            </a:r>
          </a:p>
          <a:p>
            <a:r>
              <a:rPr lang="en-US" sz="2400" dirty="0"/>
              <a:t>Austro-Hungary was being ripped apart by nationalism amongst its Slavic population.</a:t>
            </a:r>
          </a:p>
          <a:p>
            <a:r>
              <a:rPr lang="en-US" sz="2400" dirty="0"/>
              <a:t>Only the brutal repression of its imperial government kept it from falling apart.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5" y="1250043"/>
            <a:ext cx="5095875" cy="3181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26" y="4431393"/>
            <a:ext cx="2359530" cy="24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ussian army w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212" y="4181302"/>
            <a:ext cx="3384788" cy="26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Meet the Gang: Russia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916613" cy="4195481"/>
          </a:xfrm>
        </p:spPr>
        <p:txBody>
          <a:bodyPr>
            <a:normAutofit/>
          </a:bodyPr>
          <a:lstStyle/>
          <a:p>
            <a:r>
              <a:rPr lang="en-US" sz="2400" dirty="0"/>
              <a:t>Russia was a gigantic country.</a:t>
            </a:r>
          </a:p>
          <a:p>
            <a:r>
              <a:rPr lang="en-US" sz="2400" dirty="0"/>
              <a:t>Barely industrial, mostly agricultural.</a:t>
            </a:r>
          </a:p>
          <a:p>
            <a:r>
              <a:rPr lang="en-US" sz="2400" dirty="0"/>
              <a:t>Ruled by a brutal, autocratic government.</a:t>
            </a:r>
          </a:p>
          <a:p>
            <a:r>
              <a:rPr lang="en-US" sz="2400" dirty="0"/>
              <a:t>Had an enormous population. Not even its own government knew how many but over 100 million.</a:t>
            </a:r>
          </a:p>
          <a:p>
            <a:r>
              <a:rPr lang="en-US" sz="2400" dirty="0"/>
              <a:t>Wanted to gain more European territory.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6" y="1250043"/>
            <a:ext cx="5095875" cy="3181350"/>
          </a:xfrm>
          <a:prstGeom prst="rect">
            <a:avLst/>
          </a:prstGeom>
        </p:spPr>
      </p:pic>
      <p:pic>
        <p:nvPicPr>
          <p:cNvPr id="5126" name="Picture 6" descr="Image result for tsar nicholas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4431393"/>
            <a:ext cx="1706950" cy="24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8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Meet the Gang: Balkans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916613" cy="419548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 Balkans were new countries.</a:t>
            </a:r>
          </a:p>
          <a:p>
            <a:r>
              <a:rPr lang="en-US" sz="2400" dirty="0"/>
              <a:t>They had been freed from the Ottoman Empire by war.</a:t>
            </a:r>
          </a:p>
          <a:p>
            <a:r>
              <a:rPr lang="en-US" sz="2400" dirty="0"/>
              <a:t>Unlike the rest of Europe, the Balkans were dominated by wars, terrorism, and other political violence.</a:t>
            </a:r>
          </a:p>
          <a:p>
            <a:r>
              <a:rPr lang="en-US" sz="2400" dirty="0"/>
              <a:t>Austro-Hungary and Russia both thought they should be in charge of the Balkans.</a:t>
            </a:r>
          </a:p>
          <a:p>
            <a:r>
              <a:rPr lang="en-US" sz="2400" dirty="0"/>
              <a:t>Many Balkan people envisioned a world where they were free of the Empires for good.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C04F6E-E1C3-4DC2-ADA9-727FA98E8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6" y="1200155"/>
            <a:ext cx="5092314" cy="3231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85B4C5-7671-49E6-8CF3-28EDD7375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188" y="4431393"/>
            <a:ext cx="3056251" cy="2426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BACCBC-0B92-42C6-8BA3-92423326E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25" y="4424262"/>
            <a:ext cx="2227489" cy="24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Military Strategy of the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042485" cy="4150657"/>
          </a:xfrm>
        </p:spPr>
        <p:txBody>
          <a:bodyPr>
            <a:normAutofit/>
          </a:bodyPr>
          <a:lstStyle/>
          <a:p>
            <a:r>
              <a:rPr lang="en-US" sz="2600" dirty="0"/>
              <a:t>Focused on speed</a:t>
            </a:r>
          </a:p>
          <a:p>
            <a:r>
              <a:rPr lang="en-US" sz="2600" dirty="0"/>
              <a:t>Focused on offensive action</a:t>
            </a:r>
          </a:p>
          <a:p>
            <a:r>
              <a:rPr lang="en-US" sz="2600" dirty="0"/>
              <a:t>Believed that mobilizing first was a huge advantage</a:t>
            </a:r>
          </a:p>
          <a:p>
            <a:r>
              <a:rPr lang="en-US" sz="2600" dirty="0"/>
              <a:t>Had learned all of these lessons in old wars whose lessons no longer applied to modern conflicts.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797" y="2052918"/>
            <a:ext cx="5046203" cy="37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 Goes to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7420992" cy="4195481"/>
          </a:xfrm>
        </p:spPr>
        <p:txBody>
          <a:bodyPr>
            <a:normAutofit/>
          </a:bodyPr>
          <a:lstStyle/>
          <a:p>
            <a:r>
              <a:rPr lang="en-US" sz="2800" dirty="0"/>
              <a:t>Europe’s path to war was not exceptionally clear. It went through 5 steps:</a:t>
            </a:r>
          </a:p>
          <a:p>
            <a:pPr lvl="1"/>
            <a:r>
              <a:rPr lang="en-US" sz="2600" dirty="0"/>
              <a:t>The Assassination</a:t>
            </a:r>
          </a:p>
          <a:p>
            <a:pPr lvl="1"/>
            <a:r>
              <a:rPr lang="en-US" sz="2600" dirty="0"/>
              <a:t>The Blank Check</a:t>
            </a:r>
          </a:p>
          <a:p>
            <a:pPr lvl="1"/>
            <a:r>
              <a:rPr lang="en-US" sz="2600" dirty="0"/>
              <a:t>The Ultimatum</a:t>
            </a:r>
          </a:p>
          <a:p>
            <a:pPr lvl="1"/>
            <a:r>
              <a:rPr lang="en-US" sz="2600" dirty="0"/>
              <a:t>Mobilization</a:t>
            </a:r>
          </a:p>
          <a:p>
            <a:pPr lvl="1"/>
            <a:r>
              <a:rPr lang="en-US" sz="2600" dirty="0"/>
              <a:t>War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89530-CAC8-49E2-930D-C1D2A7F05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489" y="3755571"/>
            <a:ext cx="2839511" cy="3102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3BEEA4-260A-4487-97AF-19FBB2E8E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489" y="1612446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0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 1: The Assassination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7338558" cy="419548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Franz Ferdinand was killed in </a:t>
            </a:r>
            <a:r>
              <a:rPr lang="en-US" sz="2800" dirty="0" err="1"/>
              <a:t>Sarejevo</a:t>
            </a:r>
            <a:r>
              <a:rPr lang="en-US" sz="2800" dirty="0"/>
              <a:t> on June 28</a:t>
            </a:r>
            <a:r>
              <a:rPr lang="en-US" sz="2800" baseline="30000" dirty="0"/>
              <a:t>th</a:t>
            </a:r>
            <a:r>
              <a:rPr lang="en-US" sz="2800" dirty="0"/>
              <a:t>, 1914.</a:t>
            </a:r>
          </a:p>
          <a:p>
            <a:r>
              <a:rPr lang="en-US" sz="2800" dirty="0"/>
              <a:t>He was both an Archduke and the next in line to the Austrian throne</a:t>
            </a:r>
          </a:p>
          <a:p>
            <a:r>
              <a:rPr lang="en-US" sz="2800" dirty="0"/>
              <a:t>He was killed by Gavrilo Princip, who was the member of a terrorist group called the Young Bosnians</a:t>
            </a:r>
          </a:p>
          <a:p>
            <a:r>
              <a:rPr lang="en-US" sz="2800" dirty="0"/>
              <a:t>Austro-Hungary believed the Young Bosnians were supported by the Serbian Black Hand</a:t>
            </a:r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BB8F5-7BA1-47CC-97DE-37B308FC5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050" y="2266950"/>
            <a:ext cx="37909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 2: The Blank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733855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Austro-Hungary decided to take final action before Serbia becomes any more of a problem.</a:t>
            </a:r>
          </a:p>
          <a:p>
            <a:r>
              <a:rPr lang="en-US" sz="2800" dirty="0"/>
              <a:t>It asked Germany if it would support this action.</a:t>
            </a:r>
          </a:p>
          <a:p>
            <a:r>
              <a:rPr lang="en-US" sz="2800" dirty="0"/>
              <a:t>Germany said it would support Austria no matter what on July 5</a:t>
            </a:r>
            <a:r>
              <a:rPr lang="en-US" sz="2800" baseline="30000" dirty="0"/>
              <a:t>th</a:t>
            </a:r>
            <a:r>
              <a:rPr lang="en-US" sz="2800" dirty="0"/>
              <a:t>,</a:t>
            </a:r>
          </a:p>
          <a:p>
            <a:r>
              <a:rPr lang="en-US" sz="2800" dirty="0"/>
              <a:t>This is known as the Blank Check</a:t>
            </a:r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16067-7286-4148-A39C-9814B8A2E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596" y="3642694"/>
            <a:ext cx="2521404" cy="3215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D220-A95C-4093-A2EE-00C4A8C94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575" y="0"/>
            <a:ext cx="2512425" cy="364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6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 3: The Ultimatum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777534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Austro-Hungary issues an ultimatum to Serbia on July 23. Demands incredible concessions or war.</a:t>
            </a:r>
          </a:p>
          <a:p>
            <a:r>
              <a:rPr lang="en-US" sz="2800" dirty="0"/>
              <a:t>Serbia caves to most demands on July 26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r>
              <a:rPr lang="en-US" sz="2800" dirty="0"/>
              <a:t>On July 28, Austro-Hungary declares war on Serbia.</a:t>
            </a:r>
          </a:p>
          <a:p>
            <a:r>
              <a:rPr lang="en-US" sz="2800" dirty="0"/>
              <a:t>But the rest of Europe is not yet involved</a:t>
            </a:r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16067-7286-4148-A39C-9814B8A2E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701" y="8127"/>
            <a:ext cx="3280299" cy="4183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EAFE99-F94F-4541-A9A1-76A648E5E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701" y="4151538"/>
            <a:ext cx="3280299" cy="270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8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 4: Mobilization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777534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On July 28, Russia begins mobilizing while pretending not to.</a:t>
            </a:r>
          </a:p>
          <a:p>
            <a:r>
              <a:rPr lang="en-US" sz="2800" dirty="0"/>
              <a:t>On July 29, the German Kaiser and Russian Tsar (who are cousins) try to bring an end to the coming war.</a:t>
            </a:r>
          </a:p>
          <a:p>
            <a:r>
              <a:rPr lang="en-US" sz="2800" dirty="0"/>
              <a:t>They are unable to come to an agreement.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41551-198A-487F-BD1D-4F6728B5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0" y="3333750"/>
            <a:ext cx="3448050" cy="3524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A42B3-6C79-4ADF-BC29-82E46FB83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950" y="268816"/>
            <a:ext cx="3448050" cy="30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9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 5: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777534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Germany mobilizes and declares war on July 30. France and Russia declare war same day.</a:t>
            </a:r>
          </a:p>
          <a:p>
            <a:r>
              <a:rPr lang="en-US" sz="2800" dirty="0"/>
              <a:t>Britain stays out for the moment—joins on August 4 when Germany refuses to respect neutral countries (especially Belgium.</a:t>
            </a:r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41551-198A-487F-BD1D-4F6728B5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0" y="3333750"/>
            <a:ext cx="3448050" cy="3524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A42B3-6C79-4ADF-BC29-82E46FB83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950" y="268816"/>
            <a:ext cx="3448050" cy="30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Armies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881692" cy="4195481"/>
          </a:xfrm>
        </p:spPr>
        <p:txBody>
          <a:bodyPr>
            <a:normAutofit/>
          </a:bodyPr>
          <a:lstStyle/>
          <a:p>
            <a:r>
              <a:rPr lang="en-US" sz="2800" dirty="0"/>
              <a:t>While wars were infrequent, militaries were growing.</a:t>
            </a:r>
          </a:p>
          <a:p>
            <a:r>
              <a:rPr lang="en-US" sz="2800" dirty="0"/>
              <a:t>New weapons like machine guns, heavy artillery, battle ships, cars, barbed wire had all been invented since the last war.</a:t>
            </a:r>
          </a:p>
          <a:p>
            <a:r>
              <a:rPr lang="en-US" sz="2800" dirty="0"/>
              <a:t>Armies now numbered millions of soldiers. Most had grown10x in the last century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9F63A-BBA9-4BAF-A658-A09BC3E13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005" y="1008288"/>
            <a:ext cx="4206995" cy="2551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851CB7-A076-4F0D-ABDA-8A3A3AF6F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612" y="3559628"/>
            <a:ext cx="4211388" cy="329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37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8473</TotalTime>
  <Words>767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World War One Begins</vt:lpstr>
      <vt:lpstr>Military Strategy of the Age</vt:lpstr>
      <vt:lpstr>Europe Goes to War</vt:lpstr>
      <vt:lpstr>Pt 1: The Assassination</vt:lpstr>
      <vt:lpstr>Pt 2: The Blank Check</vt:lpstr>
      <vt:lpstr>Pt 3: The Ultimatum</vt:lpstr>
      <vt:lpstr>Pt 4: Mobilization</vt:lpstr>
      <vt:lpstr>Pt 5: War</vt:lpstr>
      <vt:lpstr>Growing Armies</vt:lpstr>
      <vt:lpstr>Alliances</vt:lpstr>
      <vt:lpstr>Notes: Meet the Gang</vt:lpstr>
      <vt:lpstr>Meet the Gang: Germany</vt:lpstr>
      <vt:lpstr>Meet the Gang: France</vt:lpstr>
      <vt:lpstr>Meet the Gang: Britain</vt:lpstr>
      <vt:lpstr>Meet the Gang: Austro-Hungary</vt:lpstr>
      <vt:lpstr>Meet the Gang: Russia</vt:lpstr>
      <vt:lpstr>Meet the Gang: Balkans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teaco</cp:lastModifiedBy>
  <cp:revision>241</cp:revision>
  <dcterms:created xsi:type="dcterms:W3CDTF">2017-03-06T05:27:53Z</dcterms:created>
  <dcterms:modified xsi:type="dcterms:W3CDTF">2020-06-01T16:00:52Z</dcterms:modified>
</cp:coreProperties>
</file>